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  <p:sldMasterId id="2147484176" r:id="rId2"/>
  </p:sldMasterIdLst>
  <p:notesMasterIdLst>
    <p:notesMasterId r:id="rId36"/>
  </p:notesMasterIdLst>
  <p:handoutMasterIdLst>
    <p:handoutMasterId r:id="rId37"/>
  </p:handoutMasterIdLst>
  <p:sldIdLst>
    <p:sldId id="442" r:id="rId3"/>
    <p:sldId id="341" r:id="rId4"/>
    <p:sldId id="444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438" r:id="rId35"/>
  </p:sldIdLst>
  <p:sldSz cx="9144000" cy="6858000" type="screen4x3"/>
  <p:notesSz cx="6858000" cy="92964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in, Julia (IP&amp;Science)" initials="LJ(" lastIdx="3" clrIdx="0"/>
  <p:cmAuthor id="1" name="Pokusa, Danielle" initials="DP" lastIdx="3" clrIdx="1"/>
  <p:cmAuthor id="2" name="U1420908" initials="SMP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A0A"/>
    <a:srgbClr val="FF9100"/>
    <a:srgbClr val="A00000"/>
    <a:srgbClr val="505050"/>
    <a:srgbClr val="FFB400"/>
    <a:srgbClr val="4E4E4E"/>
    <a:srgbClr val="78A22F"/>
    <a:srgbClr val="585858"/>
    <a:srgbClr val="666666"/>
    <a:srgbClr val="766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8387" autoAdjust="0"/>
  </p:normalViewPr>
  <p:slideViewPr>
    <p:cSldViewPr snapToGrid="0">
      <p:cViewPr varScale="1">
        <p:scale>
          <a:sx n="107" d="100"/>
          <a:sy n="107" d="100"/>
        </p:scale>
        <p:origin x="10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7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7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E71FD97-D323-4E01-B76F-C86975122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91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4135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15913" y="4295775"/>
            <a:ext cx="6281737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0" rIns="92301" bIns="46150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5729639-DB63-43A6-AB70-6BD9DC4C9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06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0334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9639-DB63-43A6-AB70-6BD9DC4C9F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42912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4B4B4B"/>
              </a:solidFill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64980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E5BED-CA4A-4881-B354-B38C0086F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AD533-952A-4104-A5CE-5CBB434DF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6159B-8338-42E2-8079-F02526C1B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F01D0-7AF4-46D4-943A-CDBE8AA12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50321-CCE4-44FA-8A92-DB29518A7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A155-D4CA-4623-936D-AE486228B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512CB-9C8F-40C5-98FA-43F02087D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7575" y="1525588"/>
            <a:ext cx="7369175" cy="45704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C2C90-4A7D-40F7-B71B-9E48C03F8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/ SW / Dark Ima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0" y="3048000"/>
            <a:ext cx="4648200" cy="2971800"/>
          </a:xfrm>
          <a:noFill/>
        </p:spPr>
        <p:txBody>
          <a:bodyPr lIns="91440" tIns="1207008"/>
          <a:lstStyle>
            <a:lvl1pPr marL="152400" indent="-3175">
              <a:spcBef>
                <a:spcPts val="0"/>
              </a:spcBef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2400" y="5334000"/>
            <a:ext cx="4343400" cy="261610"/>
          </a:xfrm>
        </p:spPr>
        <p:txBody>
          <a:bodyPr wrap="none" lIns="91440" rIns="9144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52400" y="5605790"/>
            <a:ext cx="4343400" cy="261610"/>
          </a:xfrm>
        </p:spPr>
        <p:txBody>
          <a:bodyPr wrap="none" lIns="91440" r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3048000"/>
            <a:ext cx="4343400" cy="1143000"/>
          </a:xfrm>
          <a:noFill/>
        </p:spPr>
        <p:txBody>
          <a:bodyPr lIns="91440" rIns="91440">
            <a:noAutofit/>
          </a:bodyPr>
          <a:lstStyle>
            <a:lvl1pPr marL="0" indent="0">
              <a:spcBef>
                <a:spcPts val="0"/>
              </a:spcBef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/ SW / Dark Ima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419600" y="2895600"/>
            <a:ext cx="4648200" cy="2971800"/>
          </a:xfrm>
          <a:noFill/>
        </p:spPr>
        <p:txBody>
          <a:bodyPr lIns="91440" tIns="1207008"/>
          <a:lstStyle>
            <a:lvl1pPr marL="152400" indent="-3175">
              <a:spcBef>
                <a:spcPts val="0"/>
              </a:spcBef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0" y="5181600"/>
            <a:ext cx="4343400" cy="261610"/>
          </a:xfrm>
        </p:spPr>
        <p:txBody>
          <a:bodyPr wrap="none" lIns="91440" rIns="9144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0" y="5453390"/>
            <a:ext cx="4343400" cy="261610"/>
          </a:xfrm>
        </p:spPr>
        <p:txBody>
          <a:bodyPr wrap="none" lIns="91440" r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0" y="2895600"/>
            <a:ext cx="4343400" cy="1143000"/>
          </a:xfrm>
          <a:noFill/>
        </p:spPr>
        <p:txBody>
          <a:bodyPr lIns="91440" rIns="91440">
            <a:noAutofit/>
          </a:bodyPr>
          <a:lstStyle>
            <a:lvl1pPr marL="0" indent="0">
              <a:spcBef>
                <a:spcPts val="0"/>
              </a:spcBef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F9440-C00C-4570-92DF-538988589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/ SW / Dark Ima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0" y="762000"/>
            <a:ext cx="4648200" cy="2971800"/>
          </a:xfrm>
          <a:noFill/>
        </p:spPr>
        <p:txBody>
          <a:bodyPr lIns="91440" tIns="1207008"/>
          <a:lstStyle>
            <a:lvl1pPr marL="152400" indent="-3175">
              <a:spcBef>
                <a:spcPts val="0"/>
              </a:spcBef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2400" y="3048000"/>
            <a:ext cx="4343400" cy="261610"/>
          </a:xfrm>
        </p:spPr>
        <p:txBody>
          <a:bodyPr wrap="none" lIns="91440" rIns="9144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52400" y="3319790"/>
            <a:ext cx="4343400" cy="261610"/>
          </a:xfrm>
        </p:spPr>
        <p:txBody>
          <a:bodyPr wrap="none" lIns="91440" r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762000"/>
            <a:ext cx="4343400" cy="1143000"/>
          </a:xfrm>
          <a:noFill/>
        </p:spPr>
        <p:txBody>
          <a:bodyPr lIns="91440" rIns="91440">
            <a:noAutofit/>
          </a:bodyPr>
          <a:lstStyle>
            <a:lvl1pPr marL="0" indent="0">
              <a:spcBef>
                <a:spcPts val="0"/>
              </a:spcBef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/ SW / Dark Ima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419600" y="762000"/>
            <a:ext cx="4648200" cy="2971800"/>
          </a:xfrm>
          <a:noFill/>
        </p:spPr>
        <p:txBody>
          <a:bodyPr lIns="91440" tIns="1207008"/>
          <a:lstStyle>
            <a:lvl1pPr marL="152400" indent="-3175">
              <a:spcBef>
                <a:spcPts val="0"/>
              </a:spcBef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0" y="3048000"/>
            <a:ext cx="4343400" cy="261610"/>
          </a:xfrm>
        </p:spPr>
        <p:txBody>
          <a:bodyPr wrap="none" lIns="91440" rIns="9144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0" y="3319790"/>
            <a:ext cx="4343400" cy="261610"/>
          </a:xfrm>
        </p:spPr>
        <p:txBody>
          <a:bodyPr wrap="none" lIns="91440" r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0" y="762000"/>
            <a:ext cx="4343400" cy="1143000"/>
          </a:xfrm>
          <a:noFill/>
        </p:spPr>
        <p:txBody>
          <a:bodyPr lIns="91440" rIns="91440">
            <a:noAutofit/>
          </a:bodyPr>
          <a:lstStyle>
            <a:lvl1pPr marL="0" indent="0">
              <a:spcBef>
                <a:spcPts val="0"/>
              </a:spcBef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raphic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4419600" y="2895600"/>
            <a:ext cx="4724400" cy="2971800"/>
          </a:xfrm>
          <a:prstGeom prst="rect">
            <a:avLst/>
          </a:prstGeom>
          <a:gradFill flip="none" rotWithShape="1">
            <a:gsLst>
              <a:gs pos="0">
                <a:srgbClr val="FF8000"/>
              </a:gs>
              <a:gs pos="100000">
                <a:srgbClr val="EEA42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6" descr="tr_hrz_rgb_pos"/>
          <p:cNvPicPr>
            <a:picLocks noChangeAspect="1" noChangeArrowheads="1"/>
          </p:cNvPicPr>
          <p:nvPr/>
        </p:nvPicPr>
        <p:blipFill>
          <a:blip r:embed="rId3" cstate="print"/>
          <a:srcRect b="20689"/>
          <a:stretch>
            <a:fillRect/>
          </a:stretch>
        </p:blipFill>
        <p:spPr bwMode="auto">
          <a:xfrm>
            <a:off x="457200" y="441325"/>
            <a:ext cx="21526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3048000"/>
            <a:ext cx="4267200" cy="990600"/>
          </a:xfrm>
        </p:spPr>
        <p:txBody>
          <a:bodyPr/>
          <a:lstStyle>
            <a:lvl1pPr>
              <a:defRPr sz="240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114800"/>
            <a:ext cx="4267200" cy="1600200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6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8000"/>
              </a:gs>
              <a:gs pos="100000">
                <a:srgbClr val="FFA200"/>
              </a:gs>
            </a:gsLst>
            <a:lin ang="18900000" scaled="0"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11" descr="tr_ks_8b_rgb_bld_or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720138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419600" y="2895600"/>
            <a:ext cx="4724400" cy="29718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13" descr="hc_Divider_Trans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327025" y="6248400"/>
            <a:ext cx="17303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3048000"/>
            <a:ext cx="4267200" cy="990600"/>
          </a:xfrm>
        </p:spPr>
        <p:txBody>
          <a:bodyPr/>
          <a:lstStyle>
            <a:lvl1pPr>
              <a:defRPr sz="240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114800"/>
            <a:ext cx="4267200" cy="1600200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6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EE8D762-777F-4FFA-8DA0-0AC2F9511B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0" y="1600200"/>
            <a:ext cx="3124200" cy="2057400"/>
          </a:xfrm>
          <a:solidFill>
            <a:schemeClr val="tx1"/>
          </a:solidFill>
        </p:spPr>
        <p:txBody>
          <a:bodyPr tIns="91440" rIns="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4876800" cy="426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3429000"/>
            <a:ext cx="3124200" cy="228600"/>
          </a:xfrm>
          <a:solidFill>
            <a:srgbClr val="000000">
              <a:alpha val="70000"/>
            </a:srgbClr>
          </a:solidFill>
          <a:ln>
            <a:noFill/>
          </a:ln>
        </p:spPr>
        <p:txBody>
          <a:bodyPr lIns="91440" anchor="ctr"/>
          <a:lstStyle>
            <a:lvl1pPr algn="l">
              <a:buNone/>
              <a:defRPr sz="9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0" y="3657600"/>
            <a:ext cx="3124200" cy="228600"/>
          </a:xfrm>
        </p:spPr>
        <p:txBody>
          <a:bodyPr lIns="91440" anchor="ctr"/>
          <a:lstStyle>
            <a:lvl1pPr>
              <a:buNone/>
              <a:defRPr sz="800" cap="all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476C7CD-1BDE-4BD7-8417-F317BDB339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9900" y="1600200"/>
            <a:ext cx="3886200" cy="426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787900" y="1600200"/>
            <a:ext cx="3886200" cy="426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0F470E8-0C5D-49FC-8FCE-BF85D55316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535113"/>
            <a:ext cx="38989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1" y="1535113"/>
            <a:ext cx="38989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9900" y="2286000"/>
            <a:ext cx="38862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787900" y="2286000"/>
            <a:ext cx="38862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75311C6-93D7-4563-BDAA-7974BB6AF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D5144-10A1-48DF-A5D7-9185A83782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969702-98F6-4120-931A-CB0C981D13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C2C90-4A7D-40F7-B71B-9E48C03F8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433945"/>
            <a:ext cx="7367155" cy="46922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0088F4-28A2-4978-A2C3-831109ED4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4876800" cy="426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3124200" cy="4267200"/>
          </a:xfrm>
          <a:solidFill>
            <a:srgbClr val="F2F2F2">
              <a:alpha val="50000"/>
            </a:srgbClr>
          </a:solidFill>
          <a:ln>
            <a:noFill/>
          </a:ln>
        </p:spPr>
        <p:txBody>
          <a:bodyPr lIns="91440" tIns="45720"/>
          <a:lstStyle>
            <a:lvl1pPr algn="l">
              <a:buNone/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0DC9A8B-D155-45FD-BF8E-34F55379B5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97025"/>
            <a:ext cx="5486400" cy="3508375"/>
          </a:xfrm>
        </p:spPr>
        <p:txBody>
          <a:bodyPr>
            <a:scene3d>
              <a:camera prst="perspectiveFront"/>
              <a:lightRig rig="threePt" dir="t"/>
            </a:scene3d>
            <a:sp3d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81600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A3F4CC-F022-4579-B41D-CAE8B6941B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le - white (graphs)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969819" y="1589809"/>
            <a:ext cx="4384964" cy="438912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52056" y="1683326"/>
            <a:ext cx="4281054" cy="353292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84" y="-21266"/>
            <a:ext cx="9148884" cy="93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- white (graphs)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969819" y="1589809"/>
            <a:ext cx="4384964" cy="438912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52056" y="1683326"/>
            <a:ext cx="4281054" cy="353292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0782"/>
            <a:ext cx="9144000" cy="89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le - white (graphs)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-13648"/>
            <a:ext cx="9153604" cy="111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117757" y="1589809"/>
            <a:ext cx="4389120" cy="4386216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-6" y="1683326"/>
            <a:ext cx="4281054" cy="353292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  <p:sp>
        <p:nvSpPr>
          <p:cNvPr id="8" name="Content Placeholder 3"/>
          <p:cNvSpPr>
            <a:spLocks noGrp="1" noChangeAspect="1"/>
          </p:cNvSpPr>
          <p:nvPr>
            <p:ph sz="half" idx="18"/>
          </p:nvPr>
        </p:nvSpPr>
        <p:spPr>
          <a:xfrm>
            <a:off x="4696690" y="1596736"/>
            <a:ext cx="4392026" cy="438912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4578927" y="1690253"/>
            <a:ext cx="4281054" cy="353292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- white (graphs) &amp; orange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-13648"/>
            <a:ext cx="9153604" cy="111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791781" y="1590096"/>
            <a:ext cx="2103120" cy="2098675"/>
          </a:xfrm>
          <a:gradFill>
            <a:gsLst>
              <a:gs pos="0">
                <a:srgbClr val="FF9100"/>
              </a:gs>
              <a:gs pos="90000">
                <a:srgbClr val="FFB400"/>
              </a:gs>
              <a:gs pos="100000">
                <a:srgbClr val="FFB400"/>
              </a:gs>
            </a:gsLst>
            <a:lin ang="5400000" scaled="0"/>
          </a:gra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 lIns="91440" tIns="457200" rIns="91440" bIns="91440"/>
          <a:lstStyle>
            <a:lvl1pPr marL="0">
              <a:buNone/>
              <a:defRPr sz="4400" b="1">
                <a:solidFill>
                  <a:schemeClr val="bg1"/>
                </a:solidFill>
              </a:defRPr>
            </a:lvl1pPr>
            <a:lvl2pPr marL="0">
              <a:buNone/>
              <a:defRPr b="1" i="1">
                <a:solidFill>
                  <a:schemeClr val="bg1"/>
                </a:solidFill>
              </a:defRPr>
            </a:lvl2pPr>
            <a:lvl3pPr marL="0">
              <a:buNone/>
              <a:defRPr sz="18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#</a:t>
            </a:r>
          </a:p>
          <a:p>
            <a:pPr lvl="1"/>
            <a:r>
              <a:rPr lang="en-US" dirty="0" smtClean="0"/>
              <a:t>Description 1</a:t>
            </a:r>
          </a:p>
          <a:p>
            <a:pPr lvl="2"/>
            <a:r>
              <a:rPr lang="en-US" dirty="0" smtClean="0"/>
              <a:t>Description 2</a:t>
            </a:r>
          </a:p>
        </p:txBody>
      </p:sp>
      <p:sp>
        <p:nvSpPr>
          <p:cNvPr id="18" name="Text Placeholder 16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788316" y="3897647"/>
            <a:ext cx="2103120" cy="2098675"/>
          </a:xfrm>
          <a:gradFill>
            <a:gsLst>
              <a:gs pos="0">
                <a:srgbClr val="FF9100"/>
              </a:gs>
              <a:gs pos="90000">
                <a:srgbClr val="FFB400"/>
              </a:gs>
              <a:gs pos="100000">
                <a:srgbClr val="FFB400"/>
              </a:gs>
            </a:gsLst>
            <a:lin ang="5400000" scaled="0"/>
          </a:gra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 lIns="91440" tIns="457200" rIns="91440" bIns="91440"/>
          <a:lstStyle>
            <a:lvl1pPr marL="0">
              <a:buNone/>
              <a:defRPr sz="4400" b="1">
                <a:solidFill>
                  <a:schemeClr val="bg1"/>
                </a:solidFill>
              </a:defRPr>
            </a:lvl1pPr>
            <a:lvl2pPr marL="0">
              <a:buNone/>
              <a:defRPr b="1" i="1">
                <a:solidFill>
                  <a:schemeClr val="bg1"/>
                </a:solidFill>
              </a:defRPr>
            </a:lvl2pPr>
            <a:lvl3pPr marL="0">
              <a:buNone/>
              <a:defRPr sz="18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#</a:t>
            </a:r>
          </a:p>
          <a:p>
            <a:pPr lvl="1"/>
            <a:r>
              <a:rPr lang="en-US" dirty="0" smtClean="0"/>
              <a:t>Description 1</a:t>
            </a:r>
          </a:p>
          <a:p>
            <a:pPr lvl="2"/>
            <a:r>
              <a:rPr lang="en-US" dirty="0" smtClean="0"/>
              <a:t>Description 2</a:t>
            </a:r>
          </a:p>
        </p:txBody>
      </p:sp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969819" y="1589809"/>
            <a:ext cx="4384964" cy="438912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52056" y="1683326"/>
            <a:ext cx="4281054" cy="353292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- white (graphs)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-13648"/>
            <a:ext cx="9153604" cy="111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 noChangeAspect="1"/>
          </p:cNvSpPr>
          <p:nvPr>
            <p:ph sz="half" idx="17"/>
          </p:nvPr>
        </p:nvSpPr>
        <p:spPr>
          <a:xfrm>
            <a:off x="190497" y="1475506"/>
            <a:ext cx="8776857" cy="4389120"/>
          </a:xfrm>
          <a:solidFill>
            <a:schemeClr val="bg1"/>
          </a:solidFill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46" y="1569026"/>
            <a:ext cx="8177645" cy="353291"/>
          </a:xfrm>
          <a:solidFill>
            <a:srgbClr val="505050"/>
          </a:solidFill>
        </p:spPr>
        <p:txBody>
          <a:bodyPr lIns="274320" tIns="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le - white (graphs)dwed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ncites.qa.thomsonreuters.com/images/8fc20d3c.background.png"/>
          <p:cNvPicPr>
            <a:picLocks noChangeAspect="1" noChangeArrowheads="1"/>
          </p:cNvPicPr>
          <p:nvPr userDrawn="1"/>
        </p:nvPicPr>
        <p:blipFill>
          <a:blip r:embed="rId2" cstate="print"/>
          <a:srcRect b="56786"/>
          <a:stretch>
            <a:fillRect/>
          </a:stretch>
        </p:blipFill>
        <p:spPr bwMode="auto">
          <a:xfrm>
            <a:off x="0" y="-18178"/>
            <a:ext cx="9144000" cy="6915138"/>
          </a:xfrm>
          <a:prstGeom prst="rect">
            <a:avLst/>
          </a:prstGeom>
          <a:noFill/>
        </p:spPr>
      </p:pic>
      <p:sp>
        <p:nvSpPr>
          <p:cNvPr id="8" name="Content Placeholder 3"/>
          <p:cNvSpPr>
            <a:spLocks noGrp="1" noChangeAspect="1"/>
          </p:cNvSpPr>
          <p:nvPr userDrawn="1">
            <p:ph sz="half" idx="1"/>
          </p:nvPr>
        </p:nvSpPr>
        <p:spPr>
          <a:xfrm>
            <a:off x="1838902" y="1265877"/>
            <a:ext cx="5486400" cy="548640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548640" rIns="91440" bIns="91440"/>
          <a:lstStyle>
            <a:lvl1pPr marL="0">
              <a:buNone/>
              <a:defRPr/>
            </a:lvl1pPr>
          </a:lstStyle>
          <a:p>
            <a:r>
              <a:rPr lang="en-CA" i="1" dirty="0" smtClean="0"/>
              <a:t>Insert a mock up of the visualization or analysis here  </a:t>
            </a:r>
            <a:endParaRPr lang="en-GB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-13648"/>
            <a:ext cx="9153604" cy="111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831-B690-48CC-9A59-818B8D7F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756067" y="1350817"/>
            <a:ext cx="4623952" cy="290946"/>
          </a:xfrm>
          <a:solidFill>
            <a:srgbClr val="505050"/>
          </a:solidFill>
        </p:spPr>
        <p:txBody>
          <a:bodyPr lIns="274320" tIns="0" rIns="91440" anchor="ctr"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title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118" y="274638"/>
            <a:ext cx="4935682" cy="681326"/>
          </a:xfrm>
        </p:spPr>
        <p:txBody>
          <a:bodyPr/>
          <a:lstStyle>
            <a:lvl1pPr>
              <a:defRPr>
                <a:solidFill>
                  <a:srgbClr val="FF91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DD2C5-0B03-4DD0-9532-C65FBB28C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8000"/>
              </a:buClr>
              <a:buFontTx/>
              <a:buChar char="•"/>
              <a:defRPr/>
            </a:pPr>
            <a:endParaRPr lang="en-US">
              <a:solidFill>
                <a:srgbClr val="4B4B4B"/>
              </a:solidFill>
            </a:endParaRPr>
          </a:p>
        </p:txBody>
      </p:sp>
      <p:pic>
        <p:nvPicPr>
          <p:cNvPr id="3075" name="Picture 3" descr="TR_SlideLogo_BW60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B4B4B"/>
                </a:solidFill>
                <a:latin typeface="Arial" charset="0"/>
              </a:defRPr>
            </a:lvl1pPr>
          </a:lstStyle>
          <a:p>
            <a:pPr>
              <a:defRPr/>
            </a:pPr>
            <a:fld id="{12A42CF1-9CF6-4260-92F0-D7C148F09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80" name="Picture 8" descr="slideMaster_Logo60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53" r:id="rId2"/>
    <p:sldLayoutId id="2147484170" r:id="rId3"/>
    <p:sldLayoutId id="2147484174" r:id="rId4"/>
    <p:sldLayoutId id="2147484175" r:id="rId5"/>
    <p:sldLayoutId id="2147484172" r:id="rId6"/>
    <p:sldLayoutId id="2147484173" r:id="rId7"/>
    <p:sldLayoutId id="2147484154" r:id="rId8"/>
    <p:sldLayoutId id="2147484155" r:id="rId9"/>
    <p:sldLayoutId id="2147484156" r:id="rId10"/>
    <p:sldLayoutId id="2147484157" r:id="rId11"/>
    <p:sldLayoutId id="2147484158" r:id="rId12"/>
    <p:sldLayoutId id="2147484159" r:id="rId13"/>
    <p:sldLayoutId id="2147484160" r:id="rId14"/>
    <p:sldLayoutId id="2147484161" r:id="rId15"/>
    <p:sldLayoutId id="2147484162" r:id="rId16"/>
    <p:sldLayoutId id="2147484163" r:id="rId1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57200" y="6218238"/>
            <a:ext cx="8229600" cy="639762"/>
          </a:xfrm>
          <a:prstGeom prst="rect">
            <a:avLst/>
          </a:prstGeom>
          <a:solidFill>
            <a:srgbClr val="FB69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7200" y="0"/>
            <a:ext cx="82296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400">
              <a:latin typeface="Arial" pitchFamily="-111" charset="0"/>
              <a:ea typeface="+mn-ea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0000"/>
            <a:ext cx="48768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2588"/>
            <a:ext cx="77724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6" descr="hc_Divider_TransLogo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black">
          <a:xfrm>
            <a:off x="685800" y="6373813"/>
            <a:ext cx="16478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C06C748-8056-4E7D-BE55-52968945AC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  <p:sldLayoutId id="2147484190" r:id="rId14"/>
    <p:sldLayoutId id="2147484191" r:id="rId15"/>
    <p:sldLayoutId id="2147484192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8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8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8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8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rgbClr val="0099CC"/>
        </a:buClr>
        <a:buChar char="•"/>
        <a:defRPr sz="20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rgbClr val="0099CC"/>
        </a:buClr>
        <a:buFont typeface="Arial" charset="0"/>
        <a:buChar char="–"/>
        <a:defRPr>
          <a:solidFill>
            <a:schemeClr val="tx1"/>
          </a:solidFill>
          <a:latin typeface="+mn-lt"/>
          <a:ea typeface="ＭＳ Ｐゴシック" pitchFamily="-84" charset="-128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rgbClr val="0099CC"/>
        </a:buClr>
        <a:buChar char="•"/>
        <a:defRPr sz="1600">
          <a:solidFill>
            <a:schemeClr val="tx1"/>
          </a:solidFill>
          <a:latin typeface="+mn-lt"/>
          <a:ea typeface="ＭＳ Ｐゴシック" pitchFamily="-84" charset="-128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–"/>
        <a:defRPr sz="1400">
          <a:solidFill>
            <a:schemeClr val="tx1"/>
          </a:solidFill>
          <a:latin typeface="+mn-lt"/>
          <a:ea typeface="ＭＳ Ｐゴシック" pitchFamily="-84" charset="-128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Char char="•"/>
        <a:defRPr sz="1200">
          <a:solidFill>
            <a:schemeClr val="tx1"/>
          </a:solidFill>
          <a:latin typeface="+mn-lt"/>
          <a:ea typeface="ＭＳ Ｐゴシック" pitchFamily="-84" charset="-128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84" charset="-128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84" charset="-128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84" charset="-128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8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okinfo.com/training_support/training/incite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ip-science.thomsonreuters.com/suppor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hu-HU" sz="1400" dirty="0" smtClean="0"/>
              <a:t>Eniko Toth Szasz</a:t>
            </a:r>
            <a:endParaRPr lang="en-GB" sz="1400" dirty="0" smtClean="0"/>
          </a:p>
          <a:p>
            <a:r>
              <a:rPr lang="en-GB" sz="1400" dirty="0" smtClean="0"/>
              <a:t>Customer Education Specialist</a:t>
            </a:r>
          </a:p>
          <a:p>
            <a:r>
              <a:rPr lang="hu-HU" sz="1400" dirty="0" smtClean="0"/>
              <a:t>eniko.szasz</a:t>
            </a:r>
            <a:r>
              <a:rPr lang="en-GB" sz="1400" dirty="0" smtClean="0"/>
              <a:t>@</a:t>
            </a:r>
            <a:r>
              <a:rPr lang="en-GB" sz="1400" dirty="0" err="1" smtClean="0"/>
              <a:t>thomsonreuters.com</a:t>
            </a:r>
            <a:endParaRPr lang="en-GB" sz="1400" dirty="0" smtClean="0"/>
          </a:p>
          <a:p>
            <a:endParaRPr lang="en-US" sz="1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995471"/>
            <a:ext cx="4343400" cy="1523441"/>
          </a:xfrm>
        </p:spPr>
        <p:txBody>
          <a:bodyPr/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INCITES: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0" dirty="0" smtClean="0"/>
              <a:t>   Journal Citation Reports  </a:t>
            </a:r>
            <a:br>
              <a:rPr lang="en-US" sz="1800" b="0" dirty="0" smtClean="0"/>
            </a:br>
            <a:r>
              <a:rPr lang="en-US" sz="1800" b="0" dirty="0" smtClean="0"/>
              <a:t>   </a:t>
            </a:r>
            <a:endParaRPr lang="nl-B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39" y="1046602"/>
            <a:ext cx="8519252" cy="461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836" y="1332087"/>
            <a:ext cx="4597674" cy="3095830"/>
          </a:xfrm>
          <a:prstGeom prst="rect">
            <a:avLst/>
          </a:prstGeom>
          <a:noFill/>
          <a:ln w="9525">
            <a:solidFill>
              <a:srgbClr val="DC0A0A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0169" y="2227171"/>
            <a:ext cx="4541521" cy="3025993"/>
          </a:xfrm>
          <a:prstGeom prst="rect">
            <a:avLst/>
          </a:prstGeom>
          <a:noFill/>
          <a:ln w="9525">
            <a:solidFill>
              <a:srgbClr val="DC0A0A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7049" y="3805286"/>
            <a:ext cx="4674729" cy="2203305"/>
          </a:xfrm>
          <a:prstGeom prst="rect">
            <a:avLst/>
          </a:prstGeom>
          <a:noFill/>
          <a:ln w="9525">
            <a:solidFill>
              <a:srgbClr val="DC0A0A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65252" y="5512904"/>
            <a:ext cx="3933023" cy="971023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Okrem surových agregovaných dát nájdete ďalšie informácie pomáhajúce pochopenie danej kategórií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76" y="1123964"/>
            <a:ext cx="7855029" cy="566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algn="l" rotWithShape="0">
              <a:prstClr val="black">
                <a:alpha val="30000"/>
              </a:prst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5950226" y="4543172"/>
            <a:ext cx="2968487" cy="1128758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Kliknutím na kategóriu v uzlu alebo na počet časopisov sa zobrazí zoznam časopisov v danej kategórií.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587128" y="1077817"/>
            <a:ext cx="3174694" cy="343359"/>
          </a:xfrm>
          <a:prstGeom prst="roundRect">
            <a:avLst>
              <a:gd name="adj" fmla="val 10953"/>
            </a:avLst>
          </a:prstGeom>
          <a:noFill/>
          <a:ln w="28575">
            <a:solidFill>
              <a:srgbClr val="DC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26848" y="1130737"/>
            <a:ext cx="2655064" cy="684811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Navigácia medzi rebríčkov časopisov a kategórií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082748" y="5605669"/>
            <a:ext cx="437322" cy="392977"/>
          </a:xfrm>
          <a:prstGeom prst="straightConnector1">
            <a:avLst/>
          </a:prstGeom>
          <a:ln w="38100">
            <a:solidFill>
              <a:srgbClr val="DC0A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5261115" y="4598506"/>
            <a:ext cx="755372" cy="119268"/>
          </a:xfrm>
          <a:prstGeom prst="straightConnector1">
            <a:avLst/>
          </a:prstGeom>
          <a:ln w="38100">
            <a:solidFill>
              <a:srgbClr val="DC0A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5459897" y="3737113"/>
            <a:ext cx="993915" cy="675863"/>
          </a:xfrm>
          <a:prstGeom prst="straightConnector1">
            <a:avLst/>
          </a:prstGeom>
          <a:ln w="38100">
            <a:solidFill>
              <a:srgbClr val="DC0A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6374296" y="4253949"/>
            <a:ext cx="556593" cy="53009"/>
          </a:xfrm>
          <a:prstGeom prst="straightConnector1">
            <a:avLst/>
          </a:prstGeom>
          <a:ln w="38100">
            <a:solidFill>
              <a:srgbClr val="DC0A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872" y="949821"/>
            <a:ext cx="6694524" cy="590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6345716" y="1010429"/>
            <a:ext cx="2552099" cy="1181928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V tomto príklade sa zobrazia časopisy v kategórií </a:t>
            </a:r>
            <a:r>
              <a:rPr lang="en-CA" sz="1600" i="1" dirty="0" smtClean="0">
                <a:solidFill>
                  <a:schemeClr val="tx1"/>
                </a:solidFill>
              </a:rPr>
              <a:t>Biodiversity Conservation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872" y="949821"/>
            <a:ext cx="6694524" cy="590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3696" y="1988234"/>
            <a:ext cx="5815842" cy="2731713"/>
          </a:xfrm>
          <a:prstGeom prst="rect">
            <a:avLst/>
          </a:prstGeom>
          <a:noFill/>
          <a:ln w="9525">
            <a:solidFill>
              <a:srgbClr val="DC0A0A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2392680" y="2270760"/>
            <a:ext cx="1065628" cy="331763"/>
          </a:xfrm>
          <a:prstGeom prst="straightConnector1">
            <a:avLst/>
          </a:prstGeom>
          <a:ln w="38100">
            <a:solidFill>
              <a:srgbClr val="DC0A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229686" y="4469175"/>
            <a:ext cx="4450080" cy="422865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Zoznam zmeny názvov časopisov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95933" y="1303944"/>
            <a:ext cx="4450080" cy="422865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Okamžité vyhľadávanie titulu časopisov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27849" y="1403252"/>
            <a:ext cx="1429043" cy="97302"/>
          </a:xfrm>
          <a:prstGeom prst="straightConnector1">
            <a:avLst/>
          </a:prstGeom>
          <a:ln w="38100">
            <a:solidFill>
              <a:srgbClr val="DC0A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872" y="949821"/>
            <a:ext cx="6694524" cy="590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2377440" y="2575560"/>
            <a:ext cx="960120" cy="60960"/>
          </a:xfrm>
          <a:prstGeom prst="straightConnector1">
            <a:avLst/>
          </a:prstGeom>
          <a:ln w="38100">
            <a:solidFill>
              <a:srgbClr val="DC0A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7507" y="1554505"/>
            <a:ext cx="4708973" cy="3268826"/>
          </a:xfrm>
          <a:prstGeom prst="rect">
            <a:avLst/>
          </a:prstGeom>
          <a:noFill/>
          <a:ln w="9525">
            <a:solidFill>
              <a:srgbClr val="DC0A0A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901440" y="4606336"/>
            <a:ext cx="3837830" cy="1131856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Vyhľadávanie konkrétnych časopisov na vytvorenie vlastného zoznamu</a:t>
            </a:r>
            <a:endParaRPr lang="en-CA" sz="1600" dirty="0" smtClean="0">
              <a:solidFill>
                <a:schemeClr val="tx1"/>
              </a:solidFill>
            </a:endParaRPr>
          </a:p>
          <a:p>
            <a:endParaRPr lang="en-CA" sz="1600" dirty="0" smtClean="0">
              <a:solidFill>
                <a:schemeClr val="tx1"/>
              </a:solidFill>
            </a:endParaRPr>
          </a:p>
          <a:p>
            <a:r>
              <a:rPr lang="sk-SK" sz="1600" dirty="0" smtClean="0">
                <a:solidFill>
                  <a:schemeClr val="tx1"/>
                </a:solidFill>
              </a:rPr>
              <a:t>Automaticky sa dokončí názov titulu</a:t>
            </a:r>
            <a:endParaRPr lang="en-CA" sz="16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872" y="949821"/>
            <a:ext cx="6694524" cy="590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2377440" y="3017520"/>
            <a:ext cx="960120" cy="60960"/>
          </a:xfrm>
          <a:prstGeom prst="straightConnector1">
            <a:avLst/>
          </a:prstGeom>
          <a:ln w="38100">
            <a:solidFill>
              <a:srgbClr val="DC0A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7550" y="1752596"/>
            <a:ext cx="4754778" cy="3177464"/>
          </a:xfrm>
          <a:prstGeom prst="rect">
            <a:avLst/>
          </a:prstGeom>
          <a:noFill/>
          <a:ln w="9525">
            <a:solidFill>
              <a:srgbClr val="DC0A0A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901440" y="4606335"/>
            <a:ext cx="4450080" cy="636225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Výber kategórie alebo kategórií na zobrazenie všetkých časopisov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872" y="949821"/>
            <a:ext cx="6694524" cy="590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2926080" y="4118655"/>
            <a:ext cx="4450080" cy="877415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Ľahko prejdete na skoršie vydania</a:t>
            </a:r>
            <a:r>
              <a:rPr lang="en-CA" sz="1600" dirty="0" smtClean="0">
                <a:solidFill>
                  <a:schemeClr val="tx1"/>
                </a:solidFill>
              </a:rPr>
              <a:t>. </a:t>
            </a:r>
            <a:r>
              <a:rPr lang="sk-SK" sz="1600" dirty="0" smtClean="0">
                <a:solidFill>
                  <a:schemeClr val="tx1"/>
                </a:solidFill>
              </a:rPr>
              <a:t>Všetky zákazníci majú prístup do roku</a:t>
            </a:r>
            <a:r>
              <a:rPr lang="en-CA" sz="1600" dirty="0" smtClean="0">
                <a:solidFill>
                  <a:schemeClr val="tx1"/>
                </a:solidFill>
              </a:rPr>
              <a:t> 1997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4213" y="3578452"/>
            <a:ext cx="1444690" cy="3058564"/>
          </a:xfrm>
          <a:prstGeom prst="rect">
            <a:avLst/>
          </a:prstGeom>
          <a:noFill/>
          <a:ln w="9525">
            <a:solidFill>
              <a:srgbClr val="DC0A0A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872" y="949821"/>
            <a:ext cx="6694524" cy="590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3048001" y="3387135"/>
            <a:ext cx="3578086" cy="650475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Všetky zákazníci majú prístup k obom edíciám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7726" y="4450242"/>
            <a:ext cx="1435501" cy="845744"/>
          </a:xfrm>
          <a:prstGeom prst="rect">
            <a:avLst/>
          </a:prstGeom>
          <a:noFill/>
          <a:ln w="28575">
            <a:solidFill>
              <a:srgbClr val="DC0A0A"/>
            </a:solidFill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295400" y="3992880"/>
            <a:ext cx="1066800" cy="289560"/>
          </a:xfrm>
          <a:prstGeom prst="roundRect">
            <a:avLst/>
          </a:prstGeom>
          <a:noFill/>
          <a:ln w="28575">
            <a:solidFill>
              <a:srgbClr val="DC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6" idx="3"/>
            <a:endCxn id="8" idx="1"/>
          </p:cNvCxnSpPr>
          <p:nvPr/>
        </p:nvCxnSpPr>
        <p:spPr>
          <a:xfrm flipV="1">
            <a:off x="2362200" y="3712373"/>
            <a:ext cx="685801" cy="425287"/>
          </a:xfrm>
          <a:prstGeom prst="straightConnector1">
            <a:avLst/>
          </a:prstGeom>
          <a:ln w="38100">
            <a:solidFill>
              <a:srgbClr val="DC0A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505200" y="4453935"/>
            <a:ext cx="4578626" cy="818709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Je možné využiť klasifikačný systém </a:t>
            </a:r>
            <a:r>
              <a:rPr lang="en-CA" sz="1600" i="1" dirty="0" smtClean="0">
                <a:solidFill>
                  <a:schemeClr val="tx1"/>
                </a:solidFill>
              </a:rPr>
              <a:t>Essential Science Indicators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sk-SK" sz="1600" dirty="0" smtClean="0">
                <a:solidFill>
                  <a:schemeClr val="tx1"/>
                </a:solidFill>
              </a:rPr>
              <a:t>22 disciplín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 flipV="1">
            <a:off x="2758440" y="4863290"/>
            <a:ext cx="746760" cy="36370"/>
          </a:xfrm>
          <a:prstGeom prst="straightConnector1">
            <a:avLst/>
          </a:prstGeom>
          <a:ln w="38100">
            <a:solidFill>
              <a:srgbClr val="DC0A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872" y="949821"/>
            <a:ext cx="6694524" cy="590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5147" y="2225096"/>
            <a:ext cx="2258252" cy="1257270"/>
          </a:xfrm>
          <a:prstGeom prst="rect">
            <a:avLst/>
          </a:prstGeom>
          <a:noFill/>
          <a:ln w="28575">
            <a:solidFill>
              <a:srgbClr val="DC0A0A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4373880" y="3402375"/>
            <a:ext cx="2910840" cy="849585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Obmedzenie analýzy na časopisy v určitom kvartile v ich kategórií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95400" y="6050280"/>
            <a:ext cx="1478280" cy="518160"/>
          </a:xfrm>
          <a:prstGeom prst="roundRect">
            <a:avLst/>
          </a:prstGeom>
          <a:noFill/>
          <a:ln w="28575">
            <a:solidFill>
              <a:srgbClr val="DC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4678680" y="5063535"/>
            <a:ext cx="2667000" cy="636225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Obmedzenie na určité rozmedzie IF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788920" y="5425440"/>
            <a:ext cx="1905000" cy="815340"/>
          </a:xfrm>
          <a:prstGeom prst="straightConnector1">
            <a:avLst/>
          </a:prstGeom>
          <a:ln w="38100">
            <a:solidFill>
              <a:srgbClr val="DC0A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2289810" y="3547110"/>
            <a:ext cx="1485900" cy="1280160"/>
          </a:xfrm>
          <a:prstGeom prst="straightConnector1">
            <a:avLst/>
          </a:prstGeom>
          <a:ln w="38100">
            <a:solidFill>
              <a:srgbClr val="DC0A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872" y="949821"/>
            <a:ext cx="6694524" cy="590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675811" y="4596152"/>
            <a:ext cx="1607757" cy="319489"/>
          </a:xfrm>
          <a:prstGeom prst="roundRect">
            <a:avLst>
              <a:gd name="adj" fmla="val 10953"/>
            </a:avLst>
          </a:prstGeom>
          <a:noFill/>
          <a:ln w="28575">
            <a:solidFill>
              <a:srgbClr val="DC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587671" y="5133860"/>
            <a:ext cx="2511846" cy="683046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Uloženie vlastného zoznamu časopisov</a:t>
            </a:r>
            <a:endParaRPr lang="en-CA" sz="16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82180" y="5194029"/>
            <a:ext cx="353389" cy="1488125"/>
          </a:xfrm>
          <a:prstGeom prst="roundRect">
            <a:avLst>
              <a:gd name="adj" fmla="val 10953"/>
            </a:avLst>
          </a:prstGeom>
          <a:noFill/>
          <a:ln w="28575">
            <a:solidFill>
              <a:srgbClr val="DC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InCites: Journal Citation Reports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1679712"/>
            <a:ext cx="8229600" cy="42672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dirty="0" smtClean="0"/>
              <a:t>JCR </a:t>
            </a:r>
            <a:r>
              <a:rPr lang="hu-HU" dirty="0" smtClean="0"/>
              <a:t>spracov</a:t>
            </a:r>
            <a:r>
              <a:rPr lang="sk-SK" dirty="0" smtClean="0"/>
              <a:t>áva citačné data z viac než</a:t>
            </a:r>
            <a:r>
              <a:rPr lang="en-US" dirty="0" smtClean="0"/>
              <a:t> 11</a:t>
            </a:r>
            <a:r>
              <a:rPr lang="sk-SK" dirty="0" smtClean="0"/>
              <a:t> </a:t>
            </a:r>
            <a:r>
              <a:rPr lang="en-US" dirty="0" smtClean="0"/>
              <a:t>000 </a:t>
            </a:r>
            <a:r>
              <a:rPr lang="sk-SK" dirty="0" smtClean="0"/>
              <a:t>časopisov, kde sa publikuje viac než</a:t>
            </a:r>
            <a:r>
              <a:rPr lang="en-US" dirty="0" smtClean="0"/>
              <a:t> 25 </a:t>
            </a:r>
            <a:r>
              <a:rPr lang="en-US" dirty="0" err="1" smtClean="0"/>
              <a:t>mili</a:t>
            </a:r>
            <a:r>
              <a:rPr lang="sk-SK" dirty="0" smtClean="0"/>
              <a:t>ónov referencií každoročne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FF9100"/>
              </a:buClr>
            </a:pPr>
            <a:r>
              <a:rPr lang="sk-SK" dirty="0" smtClean="0"/>
              <a:t>Otvorené a nestranné hodnotenie a analýza časopisov </a:t>
            </a:r>
            <a:endParaRPr lang="en-CA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FF9100"/>
              </a:buClr>
            </a:pPr>
            <a:r>
              <a:rPr lang="sk-SK" dirty="0" smtClean="0"/>
              <a:t>Jednoduchá príprava, uloženie a export reportov</a:t>
            </a:r>
            <a:endParaRPr lang="en-CA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FF9100"/>
              </a:buClr>
            </a:pPr>
            <a:r>
              <a:rPr lang="sk-SK" dirty="0" smtClean="0"/>
              <a:t>Integrácia </a:t>
            </a:r>
            <a:r>
              <a:rPr lang="en-US" dirty="0" smtClean="0"/>
              <a:t>Impact Factor</a:t>
            </a:r>
            <a:r>
              <a:rPr lang="sk-SK" dirty="0" smtClean="0"/>
              <a:t>u</a:t>
            </a:r>
            <a:r>
              <a:rPr lang="en-US" dirty="0" smtClean="0"/>
              <a:t> </a:t>
            </a:r>
            <a:r>
              <a:rPr lang="sk-SK" dirty="0" smtClean="0"/>
              <a:t>a ďalších popisných informáíí časopisov s W</a:t>
            </a:r>
            <a:r>
              <a:rPr lang="en-US" dirty="0" err="1" smtClean="0"/>
              <a:t>eb</a:t>
            </a:r>
            <a:r>
              <a:rPr lang="en-US" dirty="0" smtClean="0"/>
              <a:t> </a:t>
            </a:r>
            <a:r>
              <a:rPr lang="en-US" dirty="0"/>
              <a:t>of Science Core Collection</a:t>
            </a:r>
            <a:endParaRPr lang="en-CA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FF9100"/>
              </a:buClr>
            </a:pPr>
            <a:r>
              <a:rPr lang="sk-SK" dirty="0" smtClean="0"/>
              <a:t>Rozšírený prístup k historickým datám </a:t>
            </a:r>
            <a:endParaRPr lang="en-CA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FF9100"/>
              </a:buClr>
            </a:pPr>
            <a:r>
              <a:rPr lang="sk-SK" dirty="0" smtClean="0"/>
              <a:t>Rozšírená </a:t>
            </a:r>
            <a:r>
              <a:rPr lang="sk-SK" smtClean="0"/>
              <a:t>vizualizácia dát </a:t>
            </a:r>
            <a:r>
              <a:rPr lang="sk-SK" dirty="0" smtClean="0"/>
              <a:t>a citačných trendov</a:t>
            </a:r>
            <a:endParaRPr lang="en-CA" dirty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FF9100"/>
              </a:buClr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69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872" y="949821"/>
            <a:ext cx="6694524" cy="590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466901" y="3305060"/>
            <a:ext cx="2511846" cy="683046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Vytvorenie vlastného zoznamu indikátorov</a:t>
            </a:r>
            <a:endParaRPr lang="en-CA" sz="16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6055" y="4866844"/>
            <a:ext cx="4953025" cy="199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6610120" y="4560983"/>
            <a:ext cx="1233890" cy="319489"/>
          </a:xfrm>
          <a:prstGeom prst="roundRect">
            <a:avLst>
              <a:gd name="adj" fmla="val 10953"/>
            </a:avLst>
          </a:prstGeom>
          <a:noFill/>
          <a:ln w="28575">
            <a:solidFill>
              <a:srgbClr val="DC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4112" y="3648204"/>
            <a:ext cx="3612848" cy="249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sx="104000" sy="104000" algn="ctr" rotWithShape="0">
              <a:prstClr val="black">
                <a:alpha val="29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872" y="949821"/>
            <a:ext cx="6694524" cy="590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6055" y="4866844"/>
            <a:ext cx="4953025" cy="199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592600" y="5262023"/>
            <a:ext cx="1233890" cy="319489"/>
          </a:xfrm>
          <a:prstGeom prst="roundRect">
            <a:avLst>
              <a:gd name="adj" fmla="val 10953"/>
            </a:avLst>
          </a:prstGeom>
          <a:noFill/>
          <a:ln w="28575">
            <a:solidFill>
              <a:srgbClr val="DC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5323901" y="5042420"/>
            <a:ext cx="2893824" cy="683046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Kliknutím na názov časopisu sa zobrazia popisné data</a:t>
            </a:r>
            <a:endParaRPr lang="en-CA" sz="16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028" y="920584"/>
            <a:ext cx="9183897" cy="600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707471" y="5693700"/>
            <a:ext cx="3195260" cy="905403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Všetky popisné a zdrojové data sú zobrazené pre daný časopis, aj retrospektívne data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52241" y="3079454"/>
            <a:ext cx="2557299" cy="671931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Open Access časopis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59246" y="2718116"/>
            <a:ext cx="1342816" cy="271269"/>
          </a:xfrm>
          <a:prstGeom prst="roundRect">
            <a:avLst>
              <a:gd name="adj" fmla="val 10953"/>
            </a:avLst>
          </a:prstGeom>
          <a:noFill/>
          <a:ln w="28575">
            <a:solidFill>
              <a:srgbClr val="DC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028" y="920584"/>
            <a:ext cx="9183897" cy="600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3373" y="1083244"/>
            <a:ext cx="5166360" cy="3263808"/>
          </a:xfrm>
          <a:prstGeom prst="rect">
            <a:avLst/>
          </a:prstGeom>
          <a:noFill/>
          <a:ln w="9525">
            <a:solidFill>
              <a:srgbClr val="DC0A0A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5203173" y="1273559"/>
            <a:ext cx="2714373" cy="864000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Zobrazenie grafov pre všetky ukazatele</a:t>
            </a:r>
            <a:endParaRPr lang="en-CA" sz="16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31219" y="4089678"/>
            <a:ext cx="462224" cy="177857"/>
          </a:xfrm>
          <a:prstGeom prst="roundRect">
            <a:avLst/>
          </a:prstGeom>
          <a:noFill/>
          <a:ln w="38100">
            <a:solidFill>
              <a:srgbClr val="DC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2793443" y="3597442"/>
            <a:ext cx="1369483" cy="581165"/>
          </a:xfrm>
          <a:prstGeom prst="straightConnector1">
            <a:avLst/>
          </a:prstGeom>
          <a:ln w="38100">
            <a:solidFill>
              <a:srgbClr val="DC0A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8095" y="4693556"/>
            <a:ext cx="3877696" cy="1947875"/>
          </a:xfrm>
          <a:prstGeom prst="rect">
            <a:avLst/>
          </a:prstGeom>
          <a:noFill/>
          <a:ln w="28575">
            <a:solidFill>
              <a:srgbClr val="DC0A0A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2495650" y="4542867"/>
            <a:ext cx="462224" cy="177857"/>
          </a:xfrm>
          <a:prstGeom prst="roundRect">
            <a:avLst/>
          </a:prstGeom>
          <a:noFill/>
          <a:ln w="38100">
            <a:solidFill>
              <a:srgbClr val="DC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2957874" y="4631796"/>
            <a:ext cx="1878819" cy="662098"/>
          </a:xfrm>
          <a:prstGeom prst="straightConnector1">
            <a:avLst/>
          </a:prstGeom>
          <a:ln w="38100">
            <a:solidFill>
              <a:srgbClr val="DC0A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185612" y="6039847"/>
            <a:ext cx="3645568" cy="445168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Zobrazenie metódy výpočtov</a:t>
            </a:r>
            <a:endParaRPr lang="en-CA" sz="16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0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028" y="1469224"/>
            <a:ext cx="9183897" cy="543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384" y="915289"/>
            <a:ext cx="9168384" cy="57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580950" y="2847474"/>
            <a:ext cx="2100885" cy="886515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Sťahovanie dát v rôznych formátoch</a:t>
            </a:r>
            <a:endParaRPr lang="en-CA" sz="16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1456" y="998312"/>
            <a:ext cx="2019585" cy="177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7288105" y="956334"/>
            <a:ext cx="1625421" cy="409170"/>
          </a:xfrm>
          <a:prstGeom prst="roundRect">
            <a:avLst/>
          </a:prstGeom>
          <a:noFill/>
          <a:ln w="38100">
            <a:solidFill>
              <a:srgbClr val="DC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610120" y="1476260"/>
            <a:ext cx="2016087" cy="1366092"/>
          </a:xfrm>
          <a:prstGeom prst="rect">
            <a:avLst/>
          </a:prstGeom>
          <a:noFill/>
          <a:ln>
            <a:solidFill>
              <a:srgbClr val="DC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5870223" y="1277954"/>
            <a:ext cx="2645823" cy="2458668"/>
          </a:xfrm>
          <a:prstGeom prst="straightConnector1">
            <a:avLst/>
          </a:prstGeom>
          <a:ln w="38100">
            <a:solidFill>
              <a:srgbClr val="DC0A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460" y="3733990"/>
            <a:ext cx="7066762" cy="2837405"/>
          </a:xfrm>
          <a:prstGeom prst="rect">
            <a:avLst/>
          </a:prstGeom>
          <a:noFill/>
          <a:ln w="9525">
            <a:solidFill>
              <a:srgbClr val="DC0A0A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Rounded Rectangle 19"/>
          <p:cNvSpPr/>
          <p:nvPr/>
        </p:nvSpPr>
        <p:spPr>
          <a:xfrm>
            <a:off x="4911623" y="6210795"/>
            <a:ext cx="3978990" cy="421360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Sťahovanie Excelovskej tabuľky z JCR</a:t>
            </a:r>
            <a:endParaRPr lang="en-CA" sz="16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lum bright="4000"/>
          </a:blip>
          <a:srcRect/>
          <a:stretch>
            <a:fillRect/>
          </a:stretch>
        </p:blipFill>
        <p:spPr bwMode="auto">
          <a:xfrm>
            <a:off x="-23970" y="914453"/>
            <a:ext cx="9175912" cy="239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909451" y="1266877"/>
            <a:ext cx="2610612" cy="596547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Podrobné informácie o zdrojových položiek</a:t>
            </a:r>
            <a:endParaRPr lang="en-CA" sz="1600" dirty="0" smtClean="0">
              <a:solidFill>
                <a:schemeClr val="tx1"/>
              </a:solidFill>
            </a:endParaRPr>
          </a:p>
          <a:p>
            <a:endParaRPr lang="en-CA" sz="1600" dirty="0" smtClean="0">
              <a:solidFill>
                <a:schemeClr val="tx1"/>
              </a:solidFill>
            </a:endParaRPr>
          </a:p>
          <a:p>
            <a:endParaRPr lang="en-CA" sz="16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80036" y="1815268"/>
            <a:ext cx="576453" cy="298273"/>
          </a:xfrm>
          <a:prstGeom prst="roundRect">
            <a:avLst>
              <a:gd name="adj" fmla="val 10643"/>
            </a:avLst>
          </a:prstGeom>
          <a:noFill/>
          <a:ln w="28575">
            <a:solidFill>
              <a:srgbClr val="DC0A0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CA" sz="1600" dirty="0" smtClean="0">
              <a:solidFill>
                <a:schemeClr val="tx1"/>
              </a:solidFill>
            </a:endParaRPr>
          </a:p>
          <a:p>
            <a:endParaRPr lang="en-CA" sz="16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736" y="3338113"/>
            <a:ext cx="5253030" cy="3133457"/>
          </a:xfrm>
          <a:prstGeom prst="rect">
            <a:avLst/>
          </a:prstGeom>
          <a:noFill/>
          <a:ln w="28575">
            <a:solidFill>
              <a:srgbClr val="DC0A0A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/>
          <p:cNvCxnSpPr>
            <a:stCxn id="4" idx="1"/>
          </p:cNvCxnSpPr>
          <p:nvPr/>
        </p:nvCxnSpPr>
        <p:spPr>
          <a:xfrm rot="10800000" flipV="1">
            <a:off x="5332164" y="1964405"/>
            <a:ext cx="1847872" cy="1428790"/>
          </a:xfrm>
          <a:prstGeom prst="straightConnector1">
            <a:avLst/>
          </a:prstGeom>
          <a:ln w="38100">
            <a:solidFill>
              <a:srgbClr val="DC0A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8024" y="4010140"/>
            <a:ext cx="4625493" cy="2636161"/>
          </a:xfrm>
          <a:prstGeom prst="rect">
            <a:avLst/>
          </a:prstGeom>
          <a:noFill/>
          <a:ln w="28575">
            <a:solidFill>
              <a:srgbClr val="DC0A0A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3371161" y="4296578"/>
            <a:ext cx="947452" cy="572878"/>
          </a:xfrm>
          <a:prstGeom prst="straightConnector1">
            <a:avLst/>
          </a:prstGeom>
          <a:ln w="38100">
            <a:solidFill>
              <a:srgbClr val="DC0A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62709" y="5936193"/>
            <a:ext cx="2610612" cy="596547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Zobrazenie jednotlivých článkov</a:t>
            </a:r>
            <a:endParaRPr lang="en-CA" sz="1600" dirty="0" smtClean="0">
              <a:solidFill>
                <a:schemeClr val="tx1"/>
              </a:solidFill>
            </a:endParaRPr>
          </a:p>
          <a:p>
            <a:endParaRPr lang="en-CA" sz="1600" dirty="0" smtClean="0">
              <a:solidFill>
                <a:schemeClr val="tx1"/>
              </a:solidFill>
            </a:endParaRPr>
          </a:p>
          <a:p>
            <a:endParaRPr lang="en-CA" sz="16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96428" y="6103345"/>
            <a:ext cx="3018762" cy="603829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Odkaz na Web of Science citačné data</a:t>
            </a:r>
            <a:endParaRPr lang="en-CA" sz="1600" dirty="0" smtClean="0">
              <a:solidFill>
                <a:schemeClr val="tx1"/>
              </a:solidFill>
            </a:endParaRPr>
          </a:p>
          <a:p>
            <a:endParaRPr lang="en-CA" sz="1600" dirty="0" smtClean="0">
              <a:solidFill>
                <a:schemeClr val="tx1"/>
              </a:solidFill>
            </a:endParaRPr>
          </a:p>
          <a:p>
            <a:endParaRPr lang="en-CA" sz="16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793" y="899160"/>
            <a:ext cx="9169794" cy="596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25181" y="5585732"/>
            <a:ext cx="3195260" cy="1007860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Zobrazenie trendov, kvartilu a miesto v disciplínach </a:t>
            </a:r>
            <a:r>
              <a:rPr lang="en-CA" sz="1600" dirty="0" smtClean="0">
                <a:solidFill>
                  <a:schemeClr val="tx1"/>
                </a:solidFill>
              </a:rPr>
              <a:t/>
            </a:r>
            <a:br>
              <a:rPr lang="en-CA" sz="1600" dirty="0" smtClean="0">
                <a:solidFill>
                  <a:schemeClr val="tx1"/>
                </a:solidFill>
              </a:rPr>
            </a:br>
            <a:r>
              <a:rPr lang="sk-SK" sz="1600" dirty="0" smtClean="0">
                <a:solidFill>
                  <a:schemeClr val="tx1"/>
                </a:solidFill>
              </a:rPr>
              <a:t>(schéma </a:t>
            </a:r>
            <a:r>
              <a:rPr lang="en-CA" sz="1600" dirty="0" err="1" smtClean="0">
                <a:solidFill>
                  <a:schemeClr val="tx1"/>
                </a:solidFill>
              </a:rPr>
              <a:t>WoS</a:t>
            </a:r>
            <a:r>
              <a:rPr lang="en-CA" sz="1600" dirty="0" smtClean="0">
                <a:solidFill>
                  <a:schemeClr val="tx1"/>
                </a:solidFill>
              </a:rPr>
              <a:t> a ESI)</a:t>
            </a:r>
          </a:p>
          <a:p>
            <a:endParaRPr lang="en-CA" sz="16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21" y="899239"/>
            <a:ext cx="9152220" cy="598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405941" y="2969780"/>
            <a:ext cx="2524699" cy="1637846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Kalkulácia ukazateľa</a:t>
            </a:r>
            <a:endParaRPr lang="en-CA" sz="1600" dirty="0" smtClean="0">
              <a:solidFill>
                <a:schemeClr val="tx1"/>
              </a:solidFill>
            </a:endParaRPr>
          </a:p>
          <a:p>
            <a:endParaRPr lang="en-CA" sz="1600" dirty="0" smtClean="0">
              <a:solidFill>
                <a:schemeClr val="tx1"/>
              </a:solidFill>
            </a:endParaRPr>
          </a:p>
          <a:p>
            <a:r>
              <a:rPr lang="sk-SK" sz="1600" dirty="0" smtClean="0">
                <a:solidFill>
                  <a:schemeClr val="tx1"/>
                </a:solidFill>
              </a:rPr>
              <a:t>Surové data na citujúce časopisy s analýzou na autocitácie</a:t>
            </a:r>
            <a:r>
              <a:rPr lang="en-CA" sz="1600" dirty="0" smtClean="0">
                <a:solidFill>
                  <a:schemeClr val="tx1"/>
                </a:solidFill>
              </a:rPr>
              <a:t>. </a:t>
            </a: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231" y="909680"/>
            <a:ext cx="9178392" cy="601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224955" y="4114800"/>
            <a:ext cx="2705686" cy="914400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Ďalšie informácie surových dát pre daný časopis citujúce tento časopis</a:t>
            </a:r>
            <a:endParaRPr lang="en-CA" sz="16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" y="899239"/>
            <a:ext cx="9148200" cy="60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897881" y="3777500"/>
            <a:ext cx="2971800" cy="2528297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Krabicový graf je k dipozícií na všetky disciplíny, kam je zaradený daný časopis.</a:t>
            </a:r>
            <a:endParaRPr lang="en-CA" sz="1600" dirty="0" smtClean="0">
              <a:solidFill>
                <a:schemeClr val="tx1"/>
              </a:solidFill>
            </a:endParaRPr>
          </a:p>
          <a:p>
            <a:endParaRPr lang="en-CA" sz="1600" dirty="0" smtClean="0">
              <a:solidFill>
                <a:schemeClr val="tx1"/>
              </a:solidFill>
            </a:endParaRPr>
          </a:p>
          <a:p>
            <a:r>
              <a:rPr lang="sk-SK" sz="1600" dirty="0" smtClean="0">
                <a:solidFill>
                  <a:schemeClr val="tx1"/>
                </a:solidFill>
              </a:rPr>
              <a:t>Veľmi užitočný spôsob na pochopenie výkonu časopisu v porovnaní s ostatnými podobnými časopismi a rýchly spôsob vizualizácie</a:t>
            </a:r>
            <a:endParaRPr lang="en-CA" sz="16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718756" y="1365956"/>
            <a:ext cx="4425244" cy="48655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dirty="0" smtClean="0"/>
          </a:p>
        </p:txBody>
      </p:sp>
      <p:sp>
        <p:nvSpPr>
          <p:cNvPr id="49" name="Rectangle 48"/>
          <p:cNvSpPr/>
          <p:nvPr/>
        </p:nvSpPr>
        <p:spPr>
          <a:xfrm>
            <a:off x="0" y="1377244"/>
            <a:ext cx="4718756" cy="48429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5012264" y="5070764"/>
            <a:ext cx="3804355" cy="783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417687" y="1964267"/>
            <a:ext cx="4030133" cy="25625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553154" y="2280356"/>
            <a:ext cx="4041422" cy="6321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5023553" y="3409244"/>
            <a:ext cx="3770489" cy="15578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4989687" y="1924755"/>
            <a:ext cx="3781778" cy="128128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474131" y="2325511"/>
            <a:ext cx="4097867" cy="5983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InCites</a:t>
            </a:r>
            <a:r>
              <a:rPr lang="en-US" dirty="0" smtClean="0"/>
              <a:t> </a:t>
            </a:r>
            <a:r>
              <a:rPr lang="sk-SK" dirty="0" smtClean="0"/>
              <a:t>a </a:t>
            </a:r>
            <a:r>
              <a:rPr lang="en-US" dirty="0" smtClean="0"/>
              <a:t>Web of Science Core Collection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65287" y="1984026"/>
            <a:ext cx="4329289" cy="42672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Web of Science Core Collection</a:t>
            </a:r>
          </a:p>
          <a:p>
            <a:pPr marL="742950" lvl="1" indent="-342900" eaLnBrk="1" hangingPunct="1">
              <a:lnSpc>
                <a:spcPct val="80000"/>
              </a:lnSpc>
            </a:pPr>
            <a:r>
              <a:rPr lang="en-US" dirty="0" smtClean="0"/>
              <a:t>Science Citation Index Expanded </a:t>
            </a:r>
          </a:p>
          <a:p>
            <a:pPr marL="742950" lvl="1" indent="-342900" eaLnBrk="1" hangingPunct="1">
              <a:lnSpc>
                <a:spcPct val="80000"/>
              </a:lnSpc>
            </a:pPr>
            <a:r>
              <a:rPr lang="en-US" dirty="0" smtClean="0"/>
              <a:t>Social Sciences Citation Index</a:t>
            </a:r>
          </a:p>
          <a:p>
            <a:pPr marL="742950" lvl="1" indent="-342900" eaLnBrk="1" hangingPunct="1">
              <a:lnSpc>
                <a:spcPct val="80000"/>
              </a:lnSpc>
            </a:pPr>
            <a:r>
              <a:rPr lang="en-US" dirty="0" smtClean="0"/>
              <a:t>Arts &amp; Humanities Citation Index</a:t>
            </a:r>
          </a:p>
          <a:p>
            <a:pPr marL="742950" lvl="1" indent="-342900" eaLnBrk="1" hangingPunct="1">
              <a:lnSpc>
                <a:spcPct val="80000"/>
              </a:lnSpc>
            </a:pPr>
            <a:r>
              <a:rPr lang="en-US" dirty="0" smtClean="0"/>
              <a:t>Conference Proceedings Citation Index </a:t>
            </a:r>
          </a:p>
          <a:p>
            <a:pPr marL="1028700" lvl="2" indent="-342900" eaLnBrk="1" hangingPunct="1">
              <a:lnSpc>
                <a:spcPct val="80000"/>
              </a:lnSpc>
            </a:pPr>
            <a:r>
              <a:rPr lang="en-US" sz="1400" dirty="0" smtClean="0"/>
              <a:t>Science</a:t>
            </a:r>
          </a:p>
          <a:p>
            <a:pPr marL="1028700" lvl="2" indent="-342900" eaLnBrk="1" hangingPunct="1">
              <a:lnSpc>
                <a:spcPct val="80000"/>
              </a:lnSpc>
            </a:pPr>
            <a:r>
              <a:rPr lang="en-US" sz="1400" dirty="0" smtClean="0"/>
              <a:t>Social Science &amp; Humanities </a:t>
            </a:r>
          </a:p>
          <a:p>
            <a:pPr marL="742950" lvl="1" indent="-342900" eaLnBrk="1" hangingPunct="1">
              <a:lnSpc>
                <a:spcPct val="80000"/>
              </a:lnSpc>
            </a:pPr>
            <a:r>
              <a:rPr lang="en-US" dirty="0" smtClean="0"/>
              <a:t>Book Citation Index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1" name="Text Placeholder 7"/>
          <p:cNvSpPr txBox="1">
            <a:spLocks/>
          </p:cNvSpPr>
          <p:nvPr/>
        </p:nvSpPr>
        <p:spPr bwMode="auto">
          <a:xfrm>
            <a:off x="5136443" y="1989669"/>
            <a:ext cx="3815644" cy="405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9CC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Journal Citation Reports</a:t>
            </a:r>
          </a:p>
          <a:p>
            <a:pPr marL="742950" marR="0" lvl="1" indent="-34290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0099CC"/>
              </a:buClr>
              <a:buSzTx/>
              <a:buFont typeface="Arial" charset="0"/>
              <a:buChar char="–"/>
              <a:tabLst/>
              <a:defRPr/>
            </a:pPr>
            <a:r>
              <a:rPr lang="en-US" sz="1800" kern="0" dirty="0" smtClean="0">
                <a:latin typeface="+mn-lt"/>
                <a:ea typeface="ＭＳ Ｐゴシック" pitchFamily="-84" charset="-128"/>
              </a:rPr>
              <a:t>Impact Factor – </a:t>
            </a:r>
            <a:r>
              <a:rPr lang="sk-SK" sz="1800" kern="0" dirty="0" smtClean="0">
                <a:latin typeface="+mn-lt"/>
                <a:ea typeface="ＭＳ Ｐゴシック" pitchFamily="-84" charset="-128"/>
              </a:rPr>
              <a:t>používa data z posledného roku a 2 roky pred tým </a:t>
            </a:r>
            <a:endParaRPr lang="en-US" sz="1800" kern="0" dirty="0" smtClean="0">
              <a:latin typeface="+mn-lt"/>
              <a:ea typeface="ＭＳ Ｐゴシック" pitchFamily="-84" charset="-128"/>
            </a:endParaRPr>
          </a:p>
          <a:p>
            <a:pPr marL="742950" marR="0" lvl="1" indent="-34290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0099CC"/>
              </a:buClr>
              <a:buSzTx/>
              <a:buFont typeface="Arial" charset="0"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84" charset="-128"/>
            </a:endParaRPr>
          </a:p>
          <a:p>
            <a:pPr marL="228600" lvl="0" indent="-228600" eaLnBrk="0" hangingPunct="0">
              <a:spcBef>
                <a:spcPct val="50000"/>
              </a:spcBef>
              <a:buClr>
                <a:srgbClr val="0099CC"/>
              </a:buClr>
              <a:buFontTx/>
              <a:buChar char="•"/>
              <a:defRPr/>
            </a:pPr>
            <a:r>
              <a:rPr lang="en-US" sz="2000" kern="0" dirty="0" smtClean="0">
                <a:ea typeface="ＭＳ Ｐゴシック" pitchFamily="-84" charset="-128"/>
                <a:cs typeface="ＭＳ Ｐゴシック" pitchFamily="-84" charset="-128"/>
              </a:rPr>
              <a:t>Essential Science Indicators</a:t>
            </a:r>
          </a:p>
          <a:p>
            <a:pPr marL="742950" lvl="1" indent="-342900">
              <a:lnSpc>
                <a:spcPct val="80000"/>
              </a:lnSpc>
              <a:spcBef>
                <a:spcPct val="30000"/>
              </a:spcBef>
              <a:buClr>
                <a:srgbClr val="0099CC"/>
              </a:buClr>
              <a:buFont typeface="Arial" charset="0"/>
              <a:buChar char="–"/>
              <a:defRPr/>
            </a:pPr>
            <a:r>
              <a:rPr lang="sk-SK" sz="1800" kern="0" dirty="0" smtClean="0">
                <a:ea typeface="ＭＳ Ｐゴシック" pitchFamily="-84" charset="-128"/>
              </a:rPr>
              <a:t>Data z posledných 10 rokov</a:t>
            </a:r>
            <a:endParaRPr lang="en-US" sz="1800" kern="0" dirty="0" smtClean="0">
              <a:ea typeface="ＭＳ Ｐゴシック" pitchFamily="-84" charset="-128"/>
            </a:endParaRPr>
          </a:p>
          <a:p>
            <a:pPr marL="742950" lvl="1" indent="-342900">
              <a:lnSpc>
                <a:spcPct val="80000"/>
              </a:lnSpc>
              <a:spcBef>
                <a:spcPct val="30000"/>
              </a:spcBef>
              <a:buClr>
                <a:srgbClr val="0099CC"/>
              </a:buClr>
              <a:buFont typeface="Arial" charset="0"/>
              <a:buChar char="–"/>
              <a:defRPr/>
            </a:pPr>
            <a:r>
              <a:rPr lang="en-US" sz="1800" kern="0" dirty="0" smtClean="0">
                <a:ea typeface="ＭＳ Ｐゴシック" pitchFamily="-84" charset="-128"/>
              </a:rPr>
              <a:t>Hot &amp; Highly Cited </a:t>
            </a:r>
            <a:r>
              <a:rPr lang="sk-SK" sz="1800" kern="0" dirty="0" smtClean="0">
                <a:ea typeface="ＭＳ Ｐゴシック" pitchFamily="-84" charset="-128"/>
              </a:rPr>
              <a:t>články v 22 kategóriách</a:t>
            </a:r>
            <a:endParaRPr lang="en-US" sz="1800" kern="0" dirty="0" smtClean="0">
              <a:ea typeface="ＭＳ Ｐゴシック" pitchFamily="-84" charset="-128"/>
            </a:endParaRPr>
          </a:p>
          <a:p>
            <a:pPr marL="742950" lvl="1" indent="-342900">
              <a:lnSpc>
                <a:spcPct val="80000"/>
              </a:lnSpc>
              <a:spcBef>
                <a:spcPct val="30000"/>
              </a:spcBef>
              <a:buClr>
                <a:srgbClr val="0099CC"/>
              </a:buClr>
              <a:buFont typeface="Arial" charset="0"/>
              <a:buChar char="–"/>
              <a:defRPr/>
            </a:pPr>
            <a:endParaRPr lang="en-US" sz="2000" kern="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228600" lvl="0" indent="-228600" eaLnBrk="0" hangingPunct="0">
              <a:spcBef>
                <a:spcPct val="50000"/>
              </a:spcBef>
              <a:buClr>
                <a:srgbClr val="0099CC"/>
              </a:buClr>
              <a:buFontTx/>
              <a:buChar char="•"/>
              <a:defRPr/>
            </a:pPr>
            <a:r>
              <a:rPr lang="en-US" sz="2000" kern="0" dirty="0" smtClean="0">
                <a:ea typeface="ＭＳ Ｐゴシック" pitchFamily="-84" charset="-128"/>
                <a:cs typeface="ＭＳ Ｐゴシック" pitchFamily="-84" charset="-128"/>
              </a:rPr>
              <a:t>Benchmarking &amp; Analytics</a:t>
            </a:r>
          </a:p>
          <a:p>
            <a:pPr marL="742950" lvl="1" indent="-342900">
              <a:lnSpc>
                <a:spcPct val="80000"/>
              </a:lnSpc>
              <a:spcBef>
                <a:spcPct val="30000"/>
              </a:spcBef>
              <a:buClr>
                <a:srgbClr val="0099CC"/>
              </a:buClr>
              <a:buFont typeface="Arial" charset="0"/>
              <a:buChar char="–"/>
              <a:defRPr/>
            </a:pPr>
            <a:r>
              <a:rPr lang="sk-SK" sz="1800" kern="0" dirty="0" smtClean="0">
                <a:ea typeface="ＭＳ Ｐゴシック" pitchFamily="-84" charset="-128"/>
              </a:rPr>
              <a:t>Data od roku </a:t>
            </a:r>
            <a:r>
              <a:rPr lang="en-US" sz="1800" kern="0" dirty="0" smtClean="0">
                <a:ea typeface="ＭＳ Ｐゴシック" pitchFamily="-84" charset="-128"/>
              </a:rPr>
              <a:t>1980</a:t>
            </a:r>
          </a:p>
          <a:p>
            <a:pPr marL="742950" marR="0" lvl="1" indent="-34290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0099CC"/>
              </a:buClr>
              <a:buSzTx/>
              <a:buFont typeface="Arial" charset="0"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8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487" y="1388532"/>
            <a:ext cx="439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tx2"/>
                </a:solidFill>
              </a:rPr>
              <a:t>Platforma </a:t>
            </a:r>
            <a:r>
              <a:rPr lang="en-US" dirty="0" smtClean="0">
                <a:solidFill>
                  <a:schemeClr val="tx2"/>
                </a:solidFill>
              </a:rPr>
              <a:t>Web of Science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8885" y="1394176"/>
            <a:ext cx="439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tx2"/>
                </a:solidFill>
              </a:rPr>
              <a:t>Platforma </a:t>
            </a:r>
            <a:r>
              <a:rPr lang="en-US" dirty="0" err="1" smtClean="0">
                <a:solidFill>
                  <a:schemeClr val="tx2"/>
                </a:solidFill>
              </a:rPr>
              <a:t>InCites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/>
          <p:cNvCxnSpPr>
            <a:stCxn id="17" idx="3"/>
            <a:endCxn id="18" idx="1"/>
          </p:cNvCxnSpPr>
          <p:nvPr/>
        </p:nvCxnSpPr>
        <p:spPr>
          <a:xfrm flipV="1">
            <a:off x="4571998" y="2565400"/>
            <a:ext cx="417689" cy="59267"/>
          </a:xfrm>
          <a:prstGeom prst="straightConnector1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endCxn id="22" idx="1"/>
          </p:cNvCxnSpPr>
          <p:nvPr/>
        </p:nvCxnSpPr>
        <p:spPr>
          <a:xfrm rot="16200000" flipH="1">
            <a:off x="4069642" y="3234267"/>
            <a:ext cx="1343378" cy="564444"/>
          </a:xfrm>
          <a:prstGeom prst="bentConnector2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endCxn id="39" idx="1"/>
          </p:cNvCxnSpPr>
          <p:nvPr/>
        </p:nvCxnSpPr>
        <p:spPr>
          <a:xfrm rot="16200000" flipH="1">
            <a:off x="4154894" y="4605279"/>
            <a:ext cx="947095" cy="767646"/>
          </a:xfrm>
          <a:prstGeom prst="bentConnector2">
            <a:avLst/>
          </a:prstGeom>
          <a:ln w="381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3" grpId="0" animBg="1"/>
      <p:bldP spid="32" grpId="0" animBg="1"/>
      <p:bldP spid="32" grpId="1" animBg="1"/>
      <p:bldP spid="22" grpId="0" animBg="1"/>
      <p:bldP spid="22" grpId="1" animBg="1"/>
      <p:bldP spid="18" grpId="0" animBg="1"/>
      <p:bldP spid="18" grpId="1" animBg="1"/>
      <p:bldP spid="17" grpId="0" animBg="1"/>
      <p:bldP spid="1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923577"/>
            <a:ext cx="9143999" cy="508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5897881" y="4310900"/>
            <a:ext cx="2971800" cy="1448632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1600" dirty="0" smtClean="0">
                <a:solidFill>
                  <a:schemeClr val="tx1"/>
                </a:solidFill>
              </a:rPr>
              <a:t>Journal Relationships </a:t>
            </a:r>
            <a:r>
              <a:rPr lang="sk-SK" sz="1600" dirty="0" smtClean="0">
                <a:solidFill>
                  <a:schemeClr val="tx1"/>
                </a:solidFill>
              </a:rPr>
              <a:t>ukazuje vzťah medzi vybraným časopisom a s citujúcimi a citovanými časopismi</a:t>
            </a:r>
            <a:r>
              <a:rPr lang="en-CA" sz="1600" dirty="0" smtClean="0">
                <a:solidFill>
                  <a:schemeClr val="tx1"/>
                </a:solidFill>
              </a:rPr>
              <a:t>. 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872" y="949821"/>
            <a:ext cx="6694524" cy="590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349127" y="1869745"/>
            <a:ext cx="2721167" cy="1181928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Priame porovnanie </a:t>
            </a:r>
            <a:r>
              <a:rPr lang="en-CA" sz="1600" dirty="0" smtClean="0">
                <a:solidFill>
                  <a:schemeClr val="tx1"/>
                </a:solidFill>
              </a:rPr>
              <a:t>2 </a:t>
            </a:r>
            <a:r>
              <a:rPr lang="sk-SK" sz="1600" dirty="0" smtClean="0">
                <a:solidFill>
                  <a:schemeClr val="tx1"/>
                </a:solidFill>
              </a:rPr>
              <a:t>alebo viacerých časopisov pomocou </a:t>
            </a:r>
            <a:r>
              <a:rPr lang="en-CA" sz="1600" dirty="0" smtClean="0">
                <a:solidFill>
                  <a:schemeClr val="tx1"/>
                </a:solidFill>
              </a:rPr>
              <a:t>Compare Journals 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26677" y="1863969"/>
            <a:ext cx="926123" cy="304800"/>
          </a:xfrm>
          <a:prstGeom prst="straightConnector1">
            <a:avLst/>
          </a:prstGeom>
          <a:ln w="38100">
            <a:solidFill>
              <a:srgbClr val="DC0A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0618"/>
            <a:ext cx="9144000" cy="571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2636521" y="5783855"/>
            <a:ext cx="6156960" cy="723824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1600" dirty="0" smtClean="0">
                <a:solidFill>
                  <a:schemeClr val="tx1"/>
                </a:solidFill>
              </a:rPr>
              <a:t>Compare Journals </a:t>
            </a:r>
            <a:r>
              <a:rPr lang="sk-SK" sz="1600" dirty="0" smtClean="0">
                <a:solidFill>
                  <a:schemeClr val="tx1"/>
                </a:solidFill>
              </a:rPr>
              <a:t>umožňuje okamžité porovnanie vybraných časopisov. 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381949"/>
            <a:ext cx="4267200" cy="990600"/>
          </a:xfrm>
        </p:spPr>
        <p:txBody>
          <a:bodyPr/>
          <a:lstStyle/>
          <a:p>
            <a:r>
              <a:rPr lang="sk-SK" dirty="0" smtClean="0"/>
              <a:t>ďakujem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50350"/>
            <a:ext cx="4267200" cy="1600200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Recorded training</a:t>
            </a:r>
          </a:p>
          <a:p>
            <a:r>
              <a:rPr lang="en-US" sz="1400" dirty="0" smtClean="0">
                <a:hlinkClick r:id="rId3"/>
              </a:rPr>
              <a:t>http://wokinfo.com/training_support/training/incites/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technical support</a:t>
            </a:r>
          </a:p>
          <a:p>
            <a:r>
              <a:rPr lang="en-US" sz="1400" dirty="0" smtClean="0">
                <a:hlinkClick r:id="rId4"/>
              </a:rPr>
              <a:t>http://ip-science.thomsonreuters.com/support/</a:t>
            </a:r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InCites Journal Citation Reports</a:t>
            </a:r>
            <a:br>
              <a:rPr lang="en-CA" dirty="0" smtClean="0"/>
            </a:br>
            <a:r>
              <a:rPr lang="sk-SK" dirty="0" smtClean="0"/>
              <a:t>integrácia s </a:t>
            </a:r>
            <a:r>
              <a:rPr lang="en-CA" dirty="0" smtClean="0"/>
              <a:t>Web of Science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EE8D762-777F-4FFA-8DA0-0AC2F9511B0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275" y="1476260"/>
            <a:ext cx="8417354" cy="4547134"/>
          </a:xfrm>
          <a:prstGeom prst="rect">
            <a:avLst/>
          </a:prstGeom>
          <a:noFill/>
          <a:ln w="9525">
            <a:solidFill>
              <a:srgbClr val="FF91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3357574" y="1663547"/>
            <a:ext cx="2415265" cy="641364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Prístup do Journal Citation Reports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39817" y="1432193"/>
            <a:ext cx="1090670" cy="253388"/>
          </a:xfrm>
          <a:prstGeom prst="roundRect">
            <a:avLst/>
          </a:prstGeom>
          <a:noFill/>
          <a:ln w="28575">
            <a:solidFill>
              <a:srgbClr val="DC0A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GB" dirty="0" smtClean="0"/>
          </a:p>
        </p:txBody>
      </p:sp>
      <p:cxnSp>
        <p:nvCxnSpPr>
          <p:cNvPr id="10" name="Straight Connector 9"/>
          <p:cNvCxnSpPr>
            <a:stCxn id="8" idx="3"/>
            <a:endCxn id="7" idx="1"/>
          </p:cNvCxnSpPr>
          <p:nvPr/>
        </p:nvCxnSpPr>
        <p:spPr>
          <a:xfrm>
            <a:off x="2930487" y="1558887"/>
            <a:ext cx="427087" cy="425342"/>
          </a:xfrm>
          <a:prstGeom prst="line">
            <a:avLst/>
          </a:prstGeom>
          <a:ln w="28575" cap="flat" cmpd="sng" algn="ctr">
            <a:solidFill>
              <a:srgbClr val="DC0A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54236" y="4724400"/>
            <a:ext cx="2655065" cy="850136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Zobrazenie súhrnných informácií vo v rozhraní Web of Science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0164" y="4131325"/>
            <a:ext cx="1132901" cy="198303"/>
          </a:xfrm>
          <a:prstGeom prst="roundRect">
            <a:avLst/>
          </a:prstGeom>
          <a:noFill/>
          <a:ln w="28575">
            <a:solidFill>
              <a:srgbClr val="DC0A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GB" dirty="0" smtClean="0"/>
          </a:p>
        </p:txBody>
      </p:sp>
      <p:cxnSp>
        <p:nvCxnSpPr>
          <p:cNvPr id="13" name="Straight Connector 12"/>
          <p:cNvCxnSpPr>
            <a:stCxn id="12" idx="2"/>
            <a:endCxn id="11" idx="0"/>
          </p:cNvCxnSpPr>
          <p:nvPr/>
        </p:nvCxnSpPr>
        <p:spPr>
          <a:xfrm rot="16200000" flipH="1">
            <a:off x="1206806" y="4449437"/>
            <a:ext cx="394772" cy="155154"/>
          </a:xfrm>
          <a:prstGeom prst="line">
            <a:avLst/>
          </a:prstGeom>
          <a:ln w="28575" cap="flat" cmpd="sng" algn="ctr">
            <a:solidFill>
              <a:srgbClr val="DC0A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5484" y="2483555"/>
            <a:ext cx="3623875" cy="4012889"/>
          </a:xfrm>
          <a:prstGeom prst="rect">
            <a:avLst/>
          </a:prstGeom>
          <a:noFill/>
          <a:ln w="9525">
            <a:solidFill>
              <a:srgbClr val="DC0A0A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Straight Arrow Connector 25"/>
          <p:cNvCxnSpPr>
            <a:stCxn id="12" idx="3"/>
            <a:endCxn id="1027" idx="1"/>
          </p:cNvCxnSpPr>
          <p:nvPr/>
        </p:nvCxnSpPr>
        <p:spPr>
          <a:xfrm>
            <a:off x="1893065" y="4230477"/>
            <a:ext cx="1912419" cy="259523"/>
          </a:xfrm>
          <a:prstGeom prst="straightConnector1">
            <a:avLst/>
          </a:prstGeom>
          <a:ln w="28575" cap="flat" cmpd="sng" algn="ctr">
            <a:solidFill>
              <a:srgbClr val="DC0A0A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76" y="1123964"/>
            <a:ext cx="7855029" cy="566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algn="l" rotWithShape="0">
              <a:prstClr val="black">
                <a:alpha val="30000"/>
              </a:prst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177682" y="5322277"/>
            <a:ext cx="2459501" cy="850136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Nové rozhranie JCR odráža zjednotený design 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76" y="1123964"/>
            <a:ext cx="7855029" cy="566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algn="l" rotWithShape="0">
              <a:prstClr val="black">
                <a:alpha val="30000"/>
              </a:prst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206750" y="4972144"/>
            <a:ext cx="4761857" cy="1375647"/>
          </a:xfrm>
          <a:prstGeom prst="roundRect">
            <a:avLst>
              <a:gd name="adj" fmla="val 6476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Zobrazenie súhrnných informácií pre každú disciplínu</a:t>
            </a:r>
            <a:r>
              <a:rPr lang="en-CA" sz="1600" dirty="0" smtClean="0">
                <a:solidFill>
                  <a:schemeClr val="tx1"/>
                </a:solidFill>
              </a:rPr>
              <a:t>. </a:t>
            </a:r>
          </a:p>
          <a:p>
            <a:endParaRPr lang="en-CA" sz="1600" dirty="0" smtClean="0">
              <a:solidFill>
                <a:schemeClr val="tx1"/>
              </a:solidFill>
            </a:endParaRPr>
          </a:p>
          <a:p>
            <a:r>
              <a:rPr lang="sk-SK" sz="1600" dirty="0" smtClean="0">
                <a:solidFill>
                  <a:schemeClr val="tx1"/>
                </a:solidFill>
              </a:rPr>
              <a:t>Jednoduchá navigácia v oboch vydaniach do roku 1</a:t>
            </a:r>
            <a:r>
              <a:rPr lang="en-CA" sz="1600" dirty="0" smtClean="0">
                <a:solidFill>
                  <a:schemeClr val="tx1"/>
                </a:solidFill>
              </a:rPr>
              <a:t>997 </a:t>
            </a:r>
            <a:r>
              <a:rPr lang="sk-SK" sz="1600" dirty="0" smtClean="0">
                <a:solidFill>
                  <a:schemeClr val="tx1"/>
                </a:solidFill>
              </a:rPr>
              <a:t>pre všetkých zákazníkov.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endParaRPr lang="en-GB" sz="1600" strike="sngStrike" dirty="0">
              <a:solidFill>
                <a:schemeClr val="tx1"/>
              </a:solidFill>
            </a:endParaRPr>
          </a:p>
        </p:txBody>
      </p:sp>
      <p:pic>
        <p:nvPicPr>
          <p:cNvPr id="2275" name="Picture 2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6755" y="1952977"/>
            <a:ext cx="3908685" cy="26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sx="104000" sy="104000" algn="ctr" rotWithShape="0">
              <a:prstClr val="black">
                <a:alpha val="29000"/>
              </a:prstClr>
            </a:outerShdw>
          </a:effectLst>
        </p:spPr>
      </p:pic>
      <p:sp>
        <p:nvSpPr>
          <p:cNvPr id="6" name="Rectangular Callout 5"/>
          <p:cNvSpPr/>
          <p:nvPr/>
        </p:nvSpPr>
        <p:spPr>
          <a:xfrm>
            <a:off x="2686756" y="1941689"/>
            <a:ext cx="3928533" cy="2641600"/>
          </a:xfrm>
          <a:prstGeom prst="wedgeRectCallout">
            <a:avLst>
              <a:gd name="adj1" fmla="val -58189"/>
              <a:gd name="adj2" fmla="val -22970"/>
            </a:avLst>
          </a:prstGeom>
          <a:noFill/>
          <a:ln>
            <a:solidFill>
              <a:srgbClr val="DC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716096" y="3194892"/>
            <a:ext cx="1773716" cy="826266"/>
          </a:xfrm>
          <a:prstGeom prst="roundRect">
            <a:avLst/>
          </a:prstGeom>
          <a:noFill/>
          <a:ln w="28575">
            <a:solidFill>
              <a:srgbClr val="DC0A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76" y="1123964"/>
            <a:ext cx="7855029" cy="566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algn="l" rotWithShape="0">
              <a:prstClr val="black">
                <a:alpha val="30000"/>
              </a:prst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2707574" y="4852012"/>
            <a:ext cx="5342820" cy="2005987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Pozrite a komunikujte s uzlom a sieťovým prepojením -</a:t>
            </a:r>
            <a:r>
              <a:rPr lang="en-CA" sz="1600" dirty="0" smtClean="0">
                <a:solidFill>
                  <a:schemeClr val="tx1"/>
                </a:solidFill>
              </a:rPr>
              <a:t> Node &amp; Link Network </a:t>
            </a:r>
            <a:r>
              <a:rPr lang="sk-SK" sz="1600" dirty="0" smtClean="0">
                <a:solidFill>
                  <a:schemeClr val="tx1"/>
                </a:solidFill>
              </a:rPr>
              <a:t>– pre okamžitý prehľad</a:t>
            </a:r>
          </a:p>
          <a:p>
            <a:r>
              <a:rPr lang="en-CA" sz="1100" dirty="0" smtClean="0">
                <a:solidFill>
                  <a:schemeClr val="tx1"/>
                </a:solidFill>
              </a:rPr>
              <a:t> </a:t>
            </a:r>
            <a:endParaRPr lang="en-CA" sz="900" dirty="0" smtClean="0">
              <a:solidFill>
                <a:schemeClr val="tx1"/>
              </a:solidFill>
            </a:endParaRPr>
          </a:p>
          <a:p>
            <a:r>
              <a:rPr lang="sk-SK" sz="1400" i="1" dirty="0" smtClean="0">
                <a:solidFill>
                  <a:schemeClr val="tx1"/>
                </a:solidFill>
              </a:rPr>
              <a:t>Veľkosť uzla</a:t>
            </a:r>
            <a:r>
              <a:rPr lang="en-CA" sz="1400" i="1" dirty="0" smtClean="0">
                <a:solidFill>
                  <a:schemeClr val="tx1"/>
                </a:solidFill>
              </a:rPr>
              <a:t>:</a:t>
            </a:r>
            <a:r>
              <a:rPr lang="en-CA" sz="1400" dirty="0" smtClean="0">
                <a:solidFill>
                  <a:schemeClr val="tx1"/>
                </a:solidFill>
              </a:rPr>
              <a:t/>
            </a:r>
            <a:br>
              <a:rPr lang="en-CA" sz="1400" dirty="0" smtClean="0">
                <a:solidFill>
                  <a:schemeClr val="tx1"/>
                </a:solidFill>
              </a:rPr>
            </a:br>
            <a:r>
              <a:rPr lang="en-CA" sz="1400" dirty="0" smtClean="0">
                <a:solidFill>
                  <a:schemeClr val="tx1"/>
                </a:solidFill>
              </a:rPr>
              <a:t> # </a:t>
            </a:r>
            <a:r>
              <a:rPr lang="sk-SK" sz="1400" dirty="0" smtClean="0">
                <a:solidFill>
                  <a:schemeClr val="tx1"/>
                </a:solidFill>
              </a:rPr>
              <a:t>časopisov v kategórií </a:t>
            </a:r>
            <a:r>
              <a:rPr lang="en-CA" sz="1400" dirty="0" smtClean="0">
                <a:solidFill>
                  <a:schemeClr val="tx1"/>
                </a:solidFill>
              </a:rPr>
              <a:t>/ Impact Factor </a:t>
            </a:r>
            <a:r>
              <a:rPr lang="sk-SK" sz="1400" dirty="0" smtClean="0">
                <a:solidFill>
                  <a:schemeClr val="tx1"/>
                </a:solidFill>
              </a:rPr>
              <a:t>časopisu</a:t>
            </a:r>
            <a:r>
              <a:rPr lang="en-CA" sz="1100" dirty="0" smtClean="0">
                <a:solidFill>
                  <a:schemeClr val="tx1"/>
                </a:solidFill>
              </a:rPr>
              <a:t/>
            </a:r>
            <a:br>
              <a:rPr lang="en-CA" sz="1100" dirty="0" smtClean="0">
                <a:solidFill>
                  <a:schemeClr val="tx1"/>
                </a:solidFill>
              </a:rPr>
            </a:br>
            <a:r>
              <a:rPr lang="en-CA" sz="1100" dirty="0" smtClean="0">
                <a:solidFill>
                  <a:schemeClr val="tx1"/>
                </a:solidFill>
              </a:rPr>
              <a:t> </a:t>
            </a:r>
            <a:r>
              <a:rPr lang="en-CA" sz="1400" dirty="0" smtClean="0">
                <a:solidFill>
                  <a:schemeClr val="tx1"/>
                </a:solidFill>
              </a:rPr>
              <a:t/>
            </a:r>
            <a:br>
              <a:rPr lang="en-CA" sz="1400" dirty="0" smtClean="0">
                <a:solidFill>
                  <a:schemeClr val="tx1"/>
                </a:solidFill>
              </a:rPr>
            </a:br>
            <a:r>
              <a:rPr lang="sk-SK" sz="1400" i="1" dirty="0" smtClean="0">
                <a:solidFill>
                  <a:schemeClr val="tx1"/>
                </a:solidFill>
              </a:rPr>
              <a:t>Šírka čiary</a:t>
            </a:r>
            <a:r>
              <a:rPr lang="en-CA" sz="1400" i="1" dirty="0" smtClean="0">
                <a:solidFill>
                  <a:schemeClr val="tx1"/>
                </a:solidFill>
              </a:rPr>
              <a:t>: </a:t>
            </a:r>
            <a:r>
              <a:rPr lang="en-CA" sz="1400" dirty="0" smtClean="0">
                <a:solidFill>
                  <a:schemeClr val="tx1"/>
                </a:solidFill>
              </a:rPr>
              <a:t/>
            </a:r>
            <a:br>
              <a:rPr lang="en-CA" sz="1400" dirty="0" smtClean="0">
                <a:solidFill>
                  <a:schemeClr val="tx1"/>
                </a:solidFill>
              </a:rPr>
            </a:br>
            <a:r>
              <a:rPr lang="sk-SK" sz="1400" dirty="0" smtClean="0">
                <a:solidFill>
                  <a:schemeClr val="tx1"/>
                </a:solidFill>
              </a:rPr>
              <a:t>Intenzita citácií medzi kategóriami / časopismi</a:t>
            </a:r>
            <a:endParaRPr lang="en-CA" sz="14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76" y="1123964"/>
            <a:ext cx="7855029" cy="566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algn="l" rotWithShape="0">
              <a:prstClr val="black">
                <a:alpha val="30000"/>
              </a:prst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154236" y="5194852"/>
            <a:ext cx="2776533" cy="673891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Kliknutím na kategóriu zobrazíme profil kategórie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117773" y="5894024"/>
            <a:ext cx="1641514" cy="963976"/>
          </a:xfrm>
          <a:prstGeom prst="roundRect">
            <a:avLst>
              <a:gd name="adj" fmla="val 10953"/>
            </a:avLst>
          </a:prstGeom>
          <a:noFill/>
          <a:ln w="28575">
            <a:solidFill>
              <a:srgbClr val="DC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5448481" y="3461366"/>
            <a:ext cx="2776533" cy="1367081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Triedenie kategórií podľa ukazateľov</a:t>
            </a:r>
            <a:endParaRPr lang="en-CA" sz="1600" dirty="0" smtClean="0">
              <a:solidFill>
                <a:schemeClr val="tx1"/>
              </a:solidFill>
            </a:endParaRPr>
          </a:p>
          <a:p>
            <a:endParaRPr lang="en-CA" sz="1600" dirty="0" smtClean="0">
              <a:solidFill>
                <a:schemeClr val="tx1"/>
              </a:solidFill>
            </a:endParaRPr>
          </a:p>
          <a:p>
            <a:r>
              <a:rPr lang="sk-SK" sz="1600" dirty="0" smtClean="0">
                <a:solidFill>
                  <a:schemeClr val="tx1"/>
                </a:solidFill>
              </a:rPr>
              <a:t>Výber vlastných ukazateľov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20677" y="5539408"/>
            <a:ext cx="3355914" cy="410818"/>
          </a:xfrm>
          <a:prstGeom prst="roundRect">
            <a:avLst>
              <a:gd name="adj" fmla="val 10953"/>
            </a:avLst>
          </a:prstGeom>
          <a:noFill/>
          <a:ln w="28575">
            <a:solidFill>
              <a:srgbClr val="DC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7020538" y="5224790"/>
            <a:ext cx="1394592" cy="261610"/>
          </a:xfrm>
          <a:prstGeom prst="roundRect">
            <a:avLst>
              <a:gd name="adj" fmla="val 10953"/>
            </a:avLst>
          </a:prstGeom>
          <a:noFill/>
          <a:ln w="28575">
            <a:solidFill>
              <a:srgbClr val="DC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39" y="1046602"/>
            <a:ext cx="8519252" cy="461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6357" y="3707577"/>
            <a:ext cx="4695029" cy="2051349"/>
          </a:xfrm>
          <a:prstGeom prst="rect">
            <a:avLst/>
          </a:prstGeom>
          <a:noFill/>
          <a:ln w="28575">
            <a:solidFill>
              <a:srgbClr val="DC0A0A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5353774" y="2672862"/>
            <a:ext cx="531211" cy="187569"/>
          </a:xfrm>
          <a:prstGeom prst="roundRect">
            <a:avLst>
              <a:gd name="adj" fmla="val 10953"/>
            </a:avLst>
          </a:prstGeom>
          <a:noFill/>
          <a:ln w="28575">
            <a:solidFill>
              <a:srgbClr val="DC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rot="16200000" flipH="1">
            <a:off x="5119135" y="3360675"/>
            <a:ext cx="1008187" cy="7697"/>
          </a:xfrm>
          <a:prstGeom prst="straightConnector1">
            <a:avLst/>
          </a:prstGeom>
          <a:ln w="28575">
            <a:solidFill>
              <a:srgbClr val="DC0A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716689" y="5512308"/>
            <a:ext cx="3501188" cy="445168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Objavte, ako sa počíta indikátor</a:t>
            </a:r>
            <a:endParaRPr lang="en-CA" sz="16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5252" y="6059276"/>
            <a:ext cx="3933023" cy="661013"/>
          </a:xfrm>
          <a:prstGeom prst="roundRect">
            <a:avLst>
              <a:gd name="adj" fmla="val 10643"/>
            </a:avLst>
          </a:prstGeom>
          <a:solidFill>
            <a:schemeClr val="bg1"/>
          </a:solidFill>
          <a:ln>
            <a:solidFill>
              <a:srgbClr val="DC0A0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 smtClean="0">
                <a:solidFill>
                  <a:schemeClr val="tx1"/>
                </a:solidFill>
              </a:rPr>
              <a:t>Profil kategórie obsahuje súhrnné údaje zo všetkých časopisov v danej kategórií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c4091ff63c12752c1a3c8152734686364e92"/>
</p:tagLst>
</file>

<file path=ppt/theme/theme1.xml><?xml version="1.0" encoding="utf-8"?>
<a:theme xmlns:a="http://schemas.openxmlformats.org/drawingml/2006/main" name="tr_presentation_template_05-01-08">
  <a:themeElements>
    <a:clrScheme name="InCites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FF9100"/>
      </a:accent1>
      <a:accent2>
        <a:srgbClr val="FFB400"/>
      </a:accent2>
      <a:accent3>
        <a:srgbClr val="766C62"/>
      </a:accent3>
      <a:accent4>
        <a:srgbClr val="A0968C"/>
      </a:accent4>
      <a:accent5>
        <a:srgbClr val="A00000"/>
      </a:accent5>
      <a:accent6>
        <a:srgbClr val="DC0A0A"/>
      </a:accent6>
      <a:hlink>
        <a:srgbClr val="828282"/>
      </a:hlink>
      <a:folHlink>
        <a:srgbClr val="BABABA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r_presentation_template_05-01-08">
  <a:themeElements>
    <a:clrScheme name="TR New Spectrum">
      <a:dk1>
        <a:srgbClr val="4B4B4B"/>
      </a:dk1>
      <a:lt1>
        <a:srgbClr val="FFFFFF"/>
      </a:lt1>
      <a:dk2>
        <a:srgbClr val="FB6916"/>
      </a:dk2>
      <a:lt2>
        <a:srgbClr val="FFB400"/>
      </a:lt2>
      <a:accent1>
        <a:srgbClr val="387C2B"/>
      </a:accent1>
      <a:accent2>
        <a:srgbClr val="78A22F"/>
      </a:accent2>
      <a:accent3>
        <a:srgbClr val="005A84"/>
      </a:accent3>
      <a:accent4>
        <a:srgbClr val="0083BF"/>
      </a:accent4>
      <a:accent5>
        <a:srgbClr val="46166B"/>
      </a:accent5>
      <a:accent6>
        <a:srgbClr val="6234A4"/>
      </a:accent6>
      <a:hlink>
        <a:srgbClr val="0099CC"/>
      </a:hlink>
      <a:folHlink>
        <a:srgbClr val="BABABA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t"/>
      <a:lstStyle>
        <a:defPPr algn="l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ap="flat" cmpd="sng" algn="ctr">
          <a:solidFill>
            <a:schemeClr val="tx1">
              <a:lumMod val="40000"/>
              <a:lumOff val="6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17230</TotalTime>
  <Words>569</Words>
  <Application>Microsoft Office PowerPoint</Application>
  <PresentationFormat>Prezentácia na obrazovke (4:3)</PresentationFormat>
  <Paragraphs>133</Paragraphs>
  <Slides>33</Slides>
  <Notes>33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33</vt:i4>
      </vt:variant>
    </vt:vector>
  </HeadingPairs>
  <TitlesOfParts>
    <vt:vector size="37" baseType="lpstr">
      <vt:lpstr>Arial</vt:lpstr>
      <vt:lpstr>ＭＳ Ｐゴシック</vt:lpstr>
      <vt:lpstr>tr_presentation_template_05-01-08</vt:lpstr>
      <vt:lpstr>1_tr_presentation_template_05-01-08</vt:lpstr>
      <vt:lpstr>  INCITES:     Journal Citation Reports      </vt:lpstr>
      <vt:lpstr>InCites: Journal Citation Reports</vt:lpstr>
      <vt:lpstr> InCites a Web of Science Core Collection </vt:lpstr>
      <vt:lpstr>InCites Journal Citation Reports integrácia s Web of Science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</vt:lpstr>
    </vt:vector>
  </TitlesOfParts>
  <Company>Thomson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JCR 2014</dc:title>
  <dc:creator>J Dougherty;SM Pratt</dc:creator>
  <dc:description>TR A&amp;G GSS</dc:description>
  <cp:lastModifiedBy>Mikuskova Michaela</cp:lastModifiedBy>
  <cp:revision>2419</cp:revision>
  <dcterms:created xsi:type="dcterms:W3CDTF">2008-03-31T18:02:24Z</dcterms:created>
  <dcterms:modified xsi:type="dcterms:W3CDTF">2016-02-16T12:59:08Z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698968</vt:lpwstr>
  </property>
  <property fmtid="{D5CDD505-2E9C-101B-9397-08002B2CF9AE}" pid="3" name="Jive_LatestUserAccountName">
    <vt:lpwstr>1420697</vt:lpwstr>
  </property>
  <property fmtid="{D5CDD505-2E9C-101B-9397-08002B2CF9AE}" pid="4" name="Offisync_ServerID">
    <vt:lpwstr>ba79255d-4d86-4996-9f74-9fad404ac307</vt:lpwstr>
  </property>
  <property fmtid="{D5CDD505-2E9C-101B-9397-08002B2CF9AE}" pid="5" name="Offisync_ProviderInitializationData">
    <vt:lpwstr>https://thehub.thomsonreuters.com</vt:lpwstr>
  </property>
  <property fmtid="{D5CDD505-2E9C-101B-9397-08002B2CF9AE}" pid="6" name="Offisync_UpdateToken">
    <vt:lpwstr>5</vt:lpwstr>
  </property>
  <property fmtid="{D5CDD505-2E9C-101B-9397-08002B2CF9AE}" pid="7" name="Jive_VersionGuid">
    <vt:lpwstr>0ef97c96-9d51-4579-ab36-53225ea976eb</vt:lpwstr>
  </property>
</Properties>
</file>